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4"/>
    <p:sldMasterId id="2147483762" r:id="rId5"/>
    <p:sldMasterId id="2147483791" r:id="rId6"/>
  </p:sldMasterIdLst>
  <p:notesMasterIdLst>
    <p:notesMasterId r:id="rId31"/>
  </p:notesMasterIdLst>
  <p:sldIdLst>
    <p:sldId id="314" r:id="rId7"/>
    <p:sldId id="315" r:id="rId8"/>
    <p:sldId id="316" r:id="rId9"/>
    <p:sldId id="317" r:id="rId10"/>
    <p:sldId id="318" r:id="rId11"/>
    <p:sldId id="319" r:id="rId12"/>
    <p:sldId id="321" r:id="rId13"/>
    <p:sldId id="322" r:id="rId14"/>
    <p:sldId id="323" r:id="rId15"/>
    <p:sldId id="324" r:id="rId16"/>
    <p:sldId id="325" r:id="rId17"/>
    <p:sldId id="327" r:id="rId18"/>
    <p:sldId id="328" r:id="rId19"/>
    <p:sldId id="329" r:id="rId20"/>
    <p:sldId id="344" r:id="rId21"/>
    <p:sldId id="349" r:id="rId22"/>
    <p:sldId id="336" r:id="rId23"/>
    <p:sldId id="342" r:id="rId24"/>
    <p:sldId id="348" r:id="rId25"/>
    <p:sldId id="338" r:id="rId26"/>
    <p:sldId id="331" r:id="rId27"/>
    <p:sldId id="330" r:id="rId28"/>
    <p:sldId id="333" r:id="rId29"/>
    <p:sldId id="33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4967" autoAdjust="0"/>
  </p:normalViewPr>
  <p:slideViewPr>
    <p:cSldViewPr snapToGrid="0">
      <p:cViewPr varScale="1">
        <p:scale>
          <a:sx n="82" d="100"/>
          <a:sy n="82" d="100"/>
        </p:scale>
        <p:origin x="720" y="72"/>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3/29/2024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P&amp;C Wheel x3; DASP x3; Safety Planning; EFC </a:t>
            </a:r>
            <a:r>
              <a:rPr lang="en-US" dirty="0" err="1"/>
              <a:t>pgms</a:t>
            </a:r>
            <a:r>
              <a:rPr lang="en-US" dirty="0"/>
              <a:t> and services</a:t>
            </a:r>
          </a:p>
        </p:txBody>
      </p:sp>
      <p:sp>
        <p:nvSpPr>
          <p:cNvPr id="4" name="Slide Number Placeholder 3"/>
          <p:cNvSpPr>
            <a:spLocks noGrp="1"/>
          </p:cNvSpPr>
          <p:nvPr>
            <p:ph type="sldNum" sz="quarter" idx="5"/>
          </p:nvPr>
        </p:nvSpPr>
        <p:spPr/>
        <p:txBody>
          <a:bodyPr/>
          <a:lstStyle/>
          <a:p>
            <a:fld id="{0FBDF500-FE05-4D50-AB42-37EDEB80A66C}" type="slidenum">
              <a:rPr lang="en-US" smtClean="0"/>
              <a:t>1</a:t>
            </a:fld>
            <a:endParaRPr lang="en-US" dirty="0"/>
          </a:p>
        </p:txBody>
      </p:sp>
    </p:spTree>
    <p:extLst>
      <p:ext uri="{BB962C8B-B14F-4D97-AF65-F5344CB8AC3E}">
        <p14:creationId xmlns:p14="http://schemas.microsoft.com/office/powerpoint/2010/main" val="4238366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DV is a pattern of behaviors including willful intimidation, physical assault, battery, sexual assault as a part of a systemic pattern of power and control perpetrated by one partner against another in an intimate or family relationship. Often accompanied by emotionally abusive and controlling behavior that is only a fraction of a systemic pattern of dominance and control.</a:t>
            </a:r>
          </a:p>
        </p:txBody>
      </p:sp>
      <p:sp>
        <p:nvSpPr>
          <p:cNvPr id="4" name="Slide Number Placeholder 3"/>
          <p:cNvSpPr>
            <a:spLocks noGrp="1"/>
          </p:cNvSpPr>
          <p:nvPr>
            <p:ph type="sldNum" sz="quarter" idx="5"/>
          </p:nvPr>
        </p:nvSpPr>
        <p:spPr/>
        <p:txBody>
          <a:bodyPr/>
          <a:lstStyle/>
          <a:p>
            <a:fld id="{0FBDF500-FE05-4D50-AB42-37EDEB80A66C}" type="slidenum">
              <a:rPr lang="en-US" smtClean="0"/>
              <a:t>2</a:t>
            </a:fld>
            <a:endParaRPr lang="en-US" dirty="0"/>
          </a:p>
        </p:txBody>
      </p:sp>
    </p:spTree>
    <p:extLst>
      <p:ext uri="{BB962C8B-B14F-4D97-AF65-F5344CB8AC3E}">
        <p14:creationId xmlns:p14="http://schemas.microsoft.com/office/powerpoint/2010/main" val="96258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Strangulation: a study out of Boise ID revealed that of 80% of officer involved shootings, the perpetrator had a history of a strangulation attempt. One attempt at strangulation increases the likelihood of another attempt by 700%. And increases the likelihood of homicide by 800%. The lifetime impact of strangulation includes permanent brain damage and cryptogenic stroke. </a:t>
            </a:r>
          </a:p>
        </p:txBody>
      </p:sp>
      <p:sp>
        <p:nvSpPr>
          <p:cNvPr id="4" name="Slide Number Placeholder 3"/>
          <p:cNvSpPr>
            <a:spLocks noGrp="1"/>
          </p:cNvSpPr>
          <p:nvPr>
            <p:ph type="sldNum" sz="quarter" idx="5"/>
          </p:nvPr>
        </p:nvSpPr>
        <p:spPr/>
        <p:txBody>
          <a:bodyPr/>
          <a:lstStyle/>
          <a:p>
            <a:fld id="{0FBDF500-FE05-4D50-AB42-37EDEB80A66C}" type="slidenum">
              <a:rPr lang="en-US" smtClean="0"/>
              <a:t>14</a:t>
            </a:fld>
            <a:endParaRPr lang="en-US" dirty="0"/>
          </a:p>
        </p:txBody>
      </p:sp>
    </p:spTree>
    <p:extLst>
      <p:ext uri="{BB962C8B-B14F-4D97-AF65-F5344CB8AC3E}">
        <p14:creationId xmlns:p14="http://schemas.microsoft.com/office/powerpoint/2010/main" val="646502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00FC-039E-3E0D-AC87-8B7EB43244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DD854-98B7-C839-A95B-D1CDAAC23D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DB66E0-BEC7-F953-841F-14DE18BB2B6D}"/>
              </a:ext>
            </a:extLst>
          </p:cNvPr>
          <p:cNvSpPr>
            <a:spLocks noGrp="1"/>
          </p:cNvSpPr>
          <p:nvPr>
            <p:ph type="dt" sz="half" idx="10"/>
          </p:nvPr>
        </p:nvSpPr>
        <p:spPr/>
        <p:txBody>
          <a:bodyPr/>
          <a:lstStyle/>
          <a:p>
            <a:fld id="{C2278840-93CD-4CBA-96B1-D2DA33991AEF}" type="datetime1">
              <a:rPr lang="en-US" smtClean="0"/>
              <a:t>3/29/2024</a:t>
            </a:fld>
            <a:endParaRPr lang="en-US" dirty="0"/>
          </a:p>
        </p:txBody>
      </p:sp>
      <p:sp>
        <p:nvSpPr>
          <p:cNvPr id="5" name="Footer Placeholder 4">
            <a:extLst>
              <a:ext uri="{FF2B5EF4-FFF2-40B4-BE49-F238E27FC236}">
                <a16:creationId xmlns:a16="http://schemas.microsoft.com/office/drawing/2014/main" id="{21235DF4-BDAE-9028-E46B-73FE7F1612CB}"/>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D1E879B8-9720-308B-46F3-33230734349B}"/>
              </a:ext>
            </a:extLst>
          </p:cNvPr>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94981376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B2B4-A779-109A-D07F-AE720BF7E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7B06BF-C407-3099-525F-4444E36B34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44BA70-1AD4-A36D-800A-AE84F5B38FC2}"/>
              </a:ext>
            </a:extLst>
          </p:cNvPr>
          <p:cNvSpPr>
            <a:spLocks noGrp="1"/>
          </p:cNvSpPr>
          <p:nvPr>
            <p:ph type="dt" sz="half" idx="10"/>
          </p:nvPr>
        </p:nvSpPr>
        <p:spPr/>
        <p:txBody>
          <a:bodyPr/>
          <a:lstStyle/>
          <a:p>
            <a:fld id="{C2278840-93CD-4CBA-96B1-D2DA33991AEF}" type="datetime1">
              <a:rPr lang="en-US" smtClean="0"/>
              <a:t>3/29/2024</a:t>
            </a:fld>
            <a:endParaRPr lang="en-US" dirty="0"/>
          </a:p>
        </p:txBody>
      </p:sp>
      <p:sp>
        <p:nvSpPr>
          <p:cNvPr id="5" name="Footer Placeholder 4">
            <a:extLst>
              <a:ext uri="{FF2B5EF4-FFF2-40B4-BE49-F238E27FC236}">
                <a16:creationId xmlns:a16="http://schemas.microsoft.com/office/drawing/2014/main" id="{C43C58A1-10E4-5E21-FCA2-E3E66A005B2D}"/>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758F0A00-4C1E-8A09-D1B1-4BE3F0BFE6E3}"/>
              </a:ext>
            </a:extLst>
          </p:cNvPr>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4911319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3A5C77-DD15-0326-5A0B-19470B6A34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1BE534-D46E-E209-4F39-483D8AC84E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9395C8-DE3B-F2E9-9613-B877F719B403}"/>
              </a:ext>
            </a:extLst>
          </p:cNvPr>
          <p:cNvSpPr>
            <a:spLocks noGrp="1"/>
          </p:cNvSpPr>
          <p:nvPr>
            <p:ph type="dt" sz="half" idx="10"/>
          </p:nvPr>
        </p:nvSpPr>
        <p:spPr/>
        <p:txBody>
          <a:bodyPr/>
          <a:lstStyle/>
          <a:p>
            <a:fld id="{C2278840-93CD-4CBA-96B1-D2DA33991AEF}" type="datetime1">
              <a:rPr lang="en-US" smtClean="0"/>
              <a:t>3/29/2024</a:t>
            </a:fld>
            <a:endParaRPr lang="en-US" dirty="0"/>
          </a:p>
        </p:txBody>
      </p:sp>
      <p:sp>
        <p:nvSpPr>
          <p:cNvPr id="5" name="Footer Placeholder 4">
            <a:extLst>
              <a:ext uri="{FF2B5EF4-FFF2-40B4-BE49-F238E27FC236}">
                <a16:creationId xmlns:a16="http://schemas.microsoft.com/office/drawing/2014/main" id="{9FB5DD11-FB6E-3660-8A99-4BB63B380A1C}"/>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4939FD6D-59C6-AC35-9B93-D184F0F1D081}"/>
              </a:ext>
            </a:extLst>
          </p:cNvPr>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27120805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Picture with Caption">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905C6F9-F443-4FC3-B863-12588C239B53}" type="datetime1">
              <a:rPr lang="en-US" noProof="0" smtClean="0"/>
              <a:t>3/29/2024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1857280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icture and Tit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A81D3D78-0CAA-439C-BD63-438172E50503}" type="datetime1">
              <a:rPr lang="en-US" smtClean="0"/>
              <a:t>3/29/2024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3299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820A237C-2164-47EF-B02F-55B33EF3BFAA}" type="datetime1">
              <a:rPr lang="en-US" smtClean="0"/>
              <a:t>3/29/2024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614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EFA74C0C-0838-476C-AD3C-F2BB2A90379D}" type="datetime1">
              <a:rPr lang="en-US" smtClean="0"/>
              <a:t>3/29/2024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855150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Picture and Title">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52DD513-6499-400C-93A0-46A94A1FC68A}" type="datetime1">
              <a:rPr lang="en-US" smtClean="0"/>
              <a:t>3/29/2024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2396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verview">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D27118F-7D92-4CDA-89DD-590F9B15FD7D}" type="datetime1">
              <a:rPr lang="en-US" smtClean="0"/>
              <a:t>3/29/2024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503276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Picture and Tit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FF376FE6-0295-4E55-8E6D-42ABBA0C3565}" type="datetime1">
              <a:rPr lang="en-US" smtClean="0"/>
              <a:t>3/29/2024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22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Overview">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565BF22A-6E99-430D-83E5-374C15175DAD}" type="datetime1">
              <a:rPr lang="en-US" smtClean="0"/>
              <a:t>3/29/2024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460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A3279-2345-0E70-0774-D0309658C6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40562-06F4-82B5-BDFA-FCCD1CCA66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898604-28BD-F8AF-C42B-9C17E8BBD418}"/>
              </a:ext>
            </a:extLst>
          </p:cNvPr>
          <p:cNvSpPr>
            <a:spLocks noGrp="1"/>
          </p:cNvSpPr>
          <p:nvPr>
            <p:ph type="dt" sz="half" idx="10"/>
          </p:nvPr>
        </p:nvSpPr>
        <p:spPr/>
        <p:txBody>
          <a:bodyPr/>
          <a:lstStyle/>
          <a:p>
            <a:fld id="{C2278840-93CD-4CBA-96B1-D2DA33991AEF}" type="datetime1">
              <a:rPr lang="en-US" smtClean="0"/>
              <a:t>3/29/2024</a:t>
            </a:fld>
            <a:endParaRPr lang="en-US" dirty="0"/>
          </a:p>
        </p:txBody>
      </p:sp>
      <p:sp>
        <p:nvSpPr>
          <p:cNvPr id="5" name="Footer Placeholder 4">
            <a:extLst>
              <a:ext uri="{FF2B5EF4-FFF2-40B4-BE49-F238E27FC236}">
                <a16:creationId xmlns:a16="http://schemas.microsoft.com/office/drawing/2014/main" id="{23E016FE-B745-2AA5-079A-8E45C601C34A}"/>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515C43A9-5081-A749-4116-CC00BE216924}"/>
              </a:ext>
            </a:extLst>
          </p:cNvPr>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119066935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Overview">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C597DD0B-70E5-4CE4-B334-E81CAAF1B89B}" type="datetime1">
              <a:rPr lang="en-US" smtClean="0"/>
              <a:t>3/29/2024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269174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E578D67-A3DE-4EAD-959D-A0E069372948}" type="datetime1">
              <a:rPr lang="en-US" smtClean="0"/>
              <a:t>3/29/2024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562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079D82BD-55AB-4E5B-9FDE-328DEE43B636}" type="datetime1">
              <a:rPr lang="en-US" smtClean="0"/>
              <a:t>3/29/2024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7735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Picture with Capti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083D8B6-7183-4810-8D41-60E053D31553}" type="datetime1">
              <a:rPr lang="en-US" smtClean="0"/>
              <a:t>3/29/2024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249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hank You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D6BCD18-76EB-4076-8DA0-CD934823CBC1}" type="datetime1">
              <a:rPr lang="en-US" noProof="0" smtClean="0"/>
              <a:t>3/29/2024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669592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4EE274A8-69BE-4653-A571-DCD4B5F05BDF}" type="datetime1">
              <a:rPr lang="en-US" smtClean="0"/>
              <a:t>3/29/2024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267817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4B61E15-09FE-4282-9980-7ED5230EAFAC}" type="datetime1">
              <a:rPr lang="en-US" smtClean="0"/>
              <a:t>3/29/2024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68744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B7E25CD-2469-4E59-895B-5FD6FA98861D}" type="datetime1">
              <a:rPr lang="en-US" noProof="0" smtClean="0"/>
              <a:t>3/29/2024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012447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0C66AC1E-7F57-42EC-B54E-91A2DC09DACB}" type="datetime1">
              <a:rPr lang="en-US" noProof="0" smtClean="0"/>
              <a:t>3/29/2024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0F1B1622-3B7E-4255-8CDD-76C564EC4E3D}" type="datetime1">
              <a:rPr lang="en-US" noProof="0" smtClean="0"/>
              <a:t>3/29/2024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367B5-2EFA-BE54-3122-89FD8276C6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91B9A1-2E73-EF5E-BDE7-8FCFA6B791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8B3E1E-6480-2C79-285D-CFC77F1F55BF}"/>
              </a:ext>
            </a:extLst>
          </p:cNvPr>
          <p:cNvSpPr>
            <a:spLocks noGrp="1"/>
          </p:cNvSpPr>
          <p:nvPr>
            <p:ph type="dt" sz="half" idx="10"/>
          </p:nvPr>
        </p:nvSpPr>
        <p:spPr/>
        <p:txBody>
          <a:bodyPr/>
          <a:lstStyle/>
          <a:p>
            <a:fld id="{C2278840-93CD-4CBA-96B1-D2DA33991AEF}" type="datetime1">
              <a:rPr lang="en-US" smtClean="0"/>
              <a:t>3/29/2024</a:t>
            </a:fld>
            <a:endParaRPr lang="en-US" dirty="0"/>
          </a:p>
        </p:txBody>
      </p:sp>
      <p:sp>
        <p:nvSpPr>
          <p:cNvPr id="5" name="Footer Placeholder 4">
            <a:extLst>
              <a:ext uri="{FF2B5EF4-FFF2-40B4-BE49-F238E27FC236}">
                <a16:creationId xmlns:a16="http://schemas.microsoft.com/office/drawing/2014/main" id="{C316C52C-3B8F-F721-56B5-BE488D49316A}"/>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C88C7672-277E-B9E8-45C7-C9E68F8BF804}"/>
              </a:ext>
            </a:extLst>
          </p:cNvPr>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2709595338"/>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C1A8EC1-3106-49FD-A710-BACCEEC37CD1}" type="datetime1">
              <a:rPr lang="en-US" smtClean="0"/>
              <a:t>3/29/2024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EC21B2D6-52F8-433C-BE64-CD345543C602}" type="datetime1">
              <a:rPr lang="en-US" smtClean="0"/>
              <a:t>3/29/2024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D1E3592-D2B0-4EC8-AA82-5F1D9535DDDA}" type="datetime1">
              <a:rPr lang="en-US" smtClean="0"/>
              <a:t>3/29/2024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02E12753-E363-4A62-B09A-668A3B9E4D9D}" type="datetime1">
              <a:rPr lang="en-US" smtClean="0"/>
              <a:t>3/29/2024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5263D1C7-63DF-4220-A0BD-0B54BB2A9475}" type="datetime1">
              <a:rPr lang="en-US" smtClean="0"/>
              <a:t>3/29/2024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658774F-A47F-4EEE-8781-80122E9ACDE0}" type="datetime1">
              <a:rPr lang="en-US" smtClean="0"/>
              <a:t>3/29/2024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BA80716B-F52A-45E9-A389-0ECD9BD75069}" type="datetime1">
              <a:rPr lang="en-US" smtClean="0"/>
              <a:t>3/29/2024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BD9FB137-F806-4EBD-88D0-82845EC73FF2}" type="datetime1">
              <a:rPr lang="en-US" smtClean="0"/>
              <a:t>3/29/2024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473B4FCC-51F1-407F-AC4D-1E75F890B964}" type="datetime1">
              <a:rPr lang="en-US" smtClean="0"/>
              <a:t>3/29/2024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62E920D7-86A2-4C20-B4F5-CB3AE1F52E88}" type="datetime1">
              <a:rPr lang="en-US" smtClean="0"/>
              <a:t>3/29/2024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110590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17BBF-DCA8-5FA7-983B-939E3D83B7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F7651B-8964-ED1C-1C5B-CA37666E97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A0BF7D-8E86-A3DA-A9EA-D532305E7B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191823-D383-805E-5AB2-F804B1032A77}"/>
              </a:ext>
            </a:extLst>
          </p:cNvPr>
          <p:cNvSpPr>
            <a:spLocks noGrp="1"/>
          </p:cNvSpPr>
          <p:nvPr>
            <p:ph type="dt" sz="half" idx="10"/>
          </p:nvPr>
        </p:nvSpPr>
        <p:spPr/>
        <p:txBody>
          <a:bodyPr/>
          <a:lstStyle/>
          <a:p>
            <a:fld id="{C2278840-93CD-4CBA-96B1-D2DA33991AEF}" type="datetime1">
              <a:rPr lang="en-US" smtClean="0"/>
              <a:t>3/29/2024</a:t>
            </a:fld>
            <a:endParaRPr lang="en-US" dirty="0"/>
          </a:p>
        </p:txBody>
      </p:sp>
      <p:sp>
        <p:nvSpPr>
          <p:cNvPr id="6" name="Footer Placeholder 5">
            <a:extLst>
              <a:ext uri="{FF2B5EF4-FFF2-40B4-BE49-F238E27FC236}">
                <a16:creationId xmlns:a16="http://schemas.microsoft.com/office/drawing/2014/main" id="{A2C78983-2046-740D-A6BC-97A2E8B5F600}"/>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2897D119-1FBF-0D50-76D1-4A20D8B91AF8}"/>
              </a:ext>
            </a:extLst>
          </p:cNvPr>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518116712"/>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D8E54F2B-2877-48DA-AD8B-067331D0CC0A}" type="datetime1">
              <a:rPr lang="en-US" smtClean="0"/>
              <a:t>3/29/2024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6AFB2300-5F0F-4AAE-9464-8D9F2E685A15}" type="datetime1">
              <a:rPr lang="en-US" smtClean="0"/>
              <a:t>3/29/2024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297393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EC188D97-E697-4F1F-AD0C-7866092E8513}" type="datetime1">
              <a:rPr lang="en-US" smtClean="0"/>
              <a:t>3/29/2024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Picture and 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345C235-1F05-4605-9934-47D79B226107}" type="datetime1">
              <a:rPr lang="en-US" smtClean="0"/>
              <a:t>3/29/2024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B2706791-8BD7-4089-B3FA-77D96E7CE9A1}" type="datetime1">
              <a:rPr lang="en-US" smtClean="0"/>
              <a:t>3/29/2024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409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711AA681-2B52-41E6-A28F-2D78D7043A5B}" type="datetime1">
              <a:rPr lang="en-US" smtClean="0"/>
              <a:t>3/29/2024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2CB860B-8CDA-406F-8328-D2DF5E4B8A23}" type="datetime1">
              <a:rPr lang="en-US" smtClean="0"/>
              <a:t>3/29/2024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EFB9318E-749D-4EC6-89C1-76FD92AC1E12}" type="datetime1">
              <a:rPr lang="en-US" smtClean="0"/>
              <a:t>3/29/2024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5653C265-F81D-4359-8E4A-6476E73B0F3F}" type="datetime1">
              <a:rPr lang="en-US" smtClean="0"/>
              <a:t>3/29/2024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95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EDBA4B97-8C94-4455-B594-719C7064A37A}" type="datetime1">
              <a:rPr lang="en-US" smtClean="0"/>
              <a:t>3/29/2024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60659-C595-77A8-9222-741B0DBE21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294DB7-0063-30FA-F72D-0E393B4C2E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DB88DB-6D44-CA4C-4B0F-84C1B61889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CE8DD4-C0BF-253A-D049-80C01D3C2B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1479ED-AE5C-6790-74A7-2D595D0395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0ACCCD-647D-003D-5878-A676DAB41A8F}"/>
              </a:ext>
            </a:extLst>
          </p:cNvPr>
          <p:cNvSpPr>
            <a:spLocks noGrp="1"/>
          </p:cNvSpPr>
          <p:nvPr>
            <p:ph type="dt" sz="half" idx="10"/>
          </p:nvPr>
        </p:nvSpPr>
        <p:spPr/>
        <p:txBody>
          <a:bodyPr/>
          <a:lstStyle/>
          <a:p>
            <a:fld id="{C2278840-93CD-4CBA-96B1-D2DA33991AEF}" type="datetime1">
              <a:rPr lang="en-US" smtClean="0"/>
              <a:t>3/29/2024</a:t>
            </a:fld>
            <a:endParaRPr lang="en-US" dirty="0"/>
          </a:p>
        </p:txBody>
      </p:sp>
      <p:sp>
        <p:nvSpPr>
          <p:cNvPr id="8" name="Footer Placeholder 7">
            <a:extLst>
              <a:ext uri="{FF2B5EF4-FFF2-40B4-BE49-F238E27FC236}">
                <a16:creationId xmlns:a16="http://schemas.microsoft.com/office/drawing/2014/main" id="{B7296C8D-293B-F36C-0F9A-4D2305D4D849}"/>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7E504EAD-1CBE-8E62-982E-6B4663F47BC9}"/>
              </a:ext>
            </a:extLst>
          </p:cNvPr>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768973461"/>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Overview">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4503FED2-6E28-4772-BDAF-4BEBE77E2A8D}" type="datetime1">
              <a:rPr lang="en-US" smtClean="0"/>
              <a:t>3/29/2024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20621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E56FC9C7-1130-40D5-AB69-345DE2DF6C3E}" type="datetime1">
              <a:rPr lang="en-US" smtClean="0"/>
              <a:t>3/29/2024</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58583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0EB10031-77CE-48AB-8E85-E9EA35FFD2F4}" type="datetime1">
              <a:rPr lang="en-US" smtClean="0"/>
              <a:t>3/29/2024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5349505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A3054D98-7A4C-4C91-8499-8CFC1604D546}" type="datetime1">
              <a:rPr lang="en-US" smtClean="0"/>
              <a:t>3/29/2024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2027339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hank You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3E8A24C4-8EEB-4958-9490-26E875C98607}" type="datetime1">
              <a:rPr lang="en-US" noProof="0" smtClean="0"/>
              <a:t>3/29/2024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r>
              <a:rPr lang="en-US"/>
              <a:t>3/1/20XX</a:t>
            </a:r>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
        <p:nvSpPr>
          <p:cNvPr id="6" name="Title 1">
            <a:extLst>
              <a:ext uri="{FF2B5EF4-FFF2-40B4-BE49-F238E27FC236}">
                <a16:creationId xmlns:a16="http://schemas.microsoft.com/office/drawing/2014/main" id="{673294AE-7408-47DB-898D-41F8C069B42E}"/>
              </a:ext>
            </a:extLst>
          </p:cNvPr>
          <p:cNvSpPr>
            <a:spLocks noGrp="1"/>
          </p:cNvSpPr>
          <p:nvPr>
            <p:ph type="title"/>
          </p:nvPr>
        </p:nvSpPr>
        <p:spPr>
          <a:xfrm>
            <a:off x="841248" y="857251"/>
            <a:ext cx="6156051" cy="2076450"/>
          </a:xfrm>
        </p:spPr>
        <p:txBody>
          <a:bodyPr anchor="b">
            <a:normAutofit/>
          </a:bodyPr>
          <a:lstStyle/>
          <a:p>
            <a:r>
              <a:rPr lang="en-US" sz="4400">
                <a:gradFill flip="none" rotWithShape="1">
                  <a:gsLst>
                    <a:gs pos="0">
                      <a:schemeClr val="accent5">
                        <a:alpha val="70000"/>
                      </a:schemeClr>
                    </a:gs>
                    <a:gs pos="100000">
                      <a:schemeClr val="accent1">
                        <a:alpha val="70000"/>
                      </a:schemeClr>
                    </a:gs>
                  </a:gsLst>
                  <a:lin ang="0" scaled="1"/>
                  <a:tileRect/>
                </a:gradFill>
              </a:rPr>
              <a:t>Click to edit Master title style</a:t>
            </a:r>
            <a:endParaRPr lang="en-US" sz="4400" dirty="0">
              <a:gradFill flip="none" rotWithShape="1">
                <a:gsLst>
                  <a:gs pos="0">
                    <a:schemeClr val="accent5">
                      <a:alpha val="70000"/>
                    </a:schemeClr>
                  </a:gs>
                  <a:gs pos="100000">
                    <a:schemeClr val="accent1">
                      <a:alpha val="70000"/>
                    </a:schemeClr>
                  </a:gs>
                </a:gsLst>
                <a:lin ang="0" scaled="1"/>
                <a:tileRect/>
              </a:gradFill>
            </a:endParaRPr>
          </a:p>
        </p:txBody>
      </p:sp>
      <p:sp>
        <p:nvSpPr>
          <p:cNvPr id="7" name="Content Placeholder 2">
            <a:extLst>
              <a:ext uri="{FF2B5EF4-FFF2-40B4-BE49-F238E27FC236}">
                <a16:creationId xmlns:a16="http://schemas.microsoft.com/office/drawing/2014/main" id="{E973052A-4118-4E04-81F8-A44EC172FE46}"/>
              </a:ext>
            </a:extLst>
          </p:cNvPr>
          <p:cNvSpPr>
            <a:spLocks noGrp="1"/>
          </p:cNvSpPr>
          <p:nvPr>
            <p:ph idx="1"/>
          </p:nvPr>
        </p:nvSpPr>
        <p:spPr>
          <a:xfrm>
            <a:off x="841247" y="3190875"/>
            <a:ext cx="6156052" cy="2986087"/>
          </a:xfrm>
        </p:spPr>
        <p:txBody>
          <a:bodyPr>
            <a:normAutofit/>
          </a:bodyPr>
          <a:lstStyle>
            <a:lvl1pPr marL="0" indent="0">
              <a:buNone/>
              <a:defRPr sz="2200"/>
            </a:lvl1pPr>
          </a:lstStyle>
          <a:p>
            <a:pPr marL="228600" lvl="0" indent="-228600"/>
            <a:r>
              <a:rPr lang="en-US" sz="2000">
                <a:solidFill>
                  <a:schemeClr val="tx2">
                    <a:alpha val="60000"/>
                  </a:schemeClr>
                </a:solidFill>
              </a:rPr>
              <a:t>Click to edit Master text styles</a:t>
            </a:r>
          </a:p>
        </p:txBody>
      </p:sp>
      <p:sp>
        <p:nvSpPr>
          <p:cNvPr id="10" name="Date Placeholder 3">
            <a:extLst>
              <a:ext uri="{FF2B5EF4-FFF2-40B4-BE49-F238E27FC236}">
                <a16:creationId xmlns:a16="http://schemas.microsoft.com/office/drawing/2014/main" id="{8988D1E1-6064-4D6A-9EB1-578E20A2A0ED}"/>
              </a:ext>
            </a:extLst>
          </p:cNvPr>
          <p:cNvSpPr txBox="1">
            <a:spLocks/>
          </p:cNvSpPr>
          <p:nvPr userDrawn="1"/>
        </p:nvSpPr>
        <p:spPr>
          <a:xfrm>
            <a:off x="841248" y="6429375"/>
            <a:ext cx="2646725"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B23B9F-B223-42FC-B961-B8BFC75D2259}" type="datetime1">
              <a:rPr lang="en-US" smtClean="0">
                <a:solidFill>
                  <a:schemeClr val="tx2">
                    <a:alpha val="60000"/>
                  </a:schemeClr>
                </a:solidFill>
              </a:rPr>
              <a:pPr/>
              <a:t>3/29/2024</a:t>
            </a:fld>
            <a:endParaRPr lang="en-US" dirty="0">
              <a:solidFill>
                <a:schemeClr val="tx2">
                  <a:alpha val="60000"/>
                </a:schemeClr>
              </a:solidFill>
            </a:endParaRPr>
          </a:p>
        </p:txBody>
      </p:sp>
      <p:sp>
        <p:nvSpPr>
          <p:cNvPr id="11" name="Footer Placeholder 4">
            <a:extLst>
              <a:ext uri="{FF2B5EF4-FFF2-40B4-BE49-F238E27FC236}">
                <a16:creationId xmlns:a16="http://schemas.microsoft.com/office/drawing/2014/main" id="{BD47C5CB-0317-4DC6-A76F-38A5BB1FD1C2}"/>
              </a:ext>
            </a:extLst>
          </p:cNvPr>
          <p:cNvSpPr txBox="1">
            <a:spLocks/>
          </p:cNvSpPr>
          <p:nvPr userDrawn="1"/>
        </p:nvSpPr>
        <p:spPr>
          <a:xfrm>
            <a:off x="4044696" y="64293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2">
                    <a:alpha val="60000"/>
                  </a:schemeClr>
                </a:solidFill>
              </a:rPr>
              <a:t>Sample footer text</a:t>
            </a:r>
            <a:endParaRPr lang="en-US" dirty="0">
              <a:solidFill>
                <a:schemeClr val="tx2">
                  <a:alpha val="60000"/>
                </a:schemeClr>
              </a:solidFill>
            </a:endParaRPr>
          </a:p>
        </p:txBody>
      </p:sp>
      <p:sp>
        <p:nvSpPr>
          <p:cNvPr id="12" name="Slide Number Placeholder 5">
            <a:extLst>
              <a:ext uri="{FF2B5EF4-FFF2-40B4-BE49-F238E27FC236}">
                <a16:creationId xmlns:a16="http://schemas.microsoft.com/office/drawing/2014/main" id="{8CCF6E15-0BE7-453B-BBD4-B379C390AD22}"/>
              </a:ext>
            </a:extLst>
          </p:cNvPr>
          <p:cNvSpPr txBox="1">
            <a:spLocks/>
          </p:cNvSpPr>
          <p:nvPr userDrawn="1"/>
        </p:nvSpPr>
        <p:spPr>
          <a:xfrm>
            <a:off x="8613648" y="6429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844951-7827-47D4-8276-7DDE1FA7D85A}" type="slidenum">
              <a:rPr lang="en-US" smtClean="0">
                <a:solidFill>
                  <a:schemeClr val="tx2">
                    <a:alpha val="60000"/>
                  </a:schemeClr>
                </a:solidFill>
              </a:rPr>
              <a:pPr/>
              <a:t>‹#›</a:t>
            </a:fld>
            <a:endParaRPr lang="en-US" dirty="0">
              <a:solidFill>
                <a:schemeClr val="tx2">
                  <a:alpha val="60000"/>
                </a:schemeClr>
              </a:solidFill>
            </a:endParaRPr>
          </a:p>
        </p:txBody>
      </p:sp>
      <p:sp>
        <p:nvSpPr>
          <p:cNvPr id="14" name="Picture Placeholder 13">
            <a:extLst>
              <a:ext uri="{FF2B5EF4-FFF2-40B4-BE49-F238E27FC236}">
                <a16:creationId xmlns:a16="http://schemas.microsoft.com/office/drawing/2014/main" id="{0E092228-4487-4E3A-AEE3-12DC34A061E2}"/>
              </a:ext>
            </a:extLst>
          </p:cNvPr>
          <p:cNvSpPr>
            <a:spLocks noGrp="1"/>
          </p:cNvSpPr>
          <p:nvPr>
            <p:ph type="pic" sz="quarter" idx="13"/>
          </p:nvPr>
        </p:nvSpPr>
        <p:spPr>
          <a:xfrm>
            <a:off x="7424928" y="484632"/>
            <a:ext cx="4279392" cy="2862072"/>
          </a:xfrm>
          <a:solidFill>
            <a:schemeClr val="accent6"/>
          </a:solidFill>
        </p:spPr>
        <p:txBody>
          <a:bodyPr/>
          <a:lstStyle/>
          <a:p>
            <a:r>
              <a:rPr lang="en-US"/>
              <a:t>Click icon to add picture</a:t>
            </a:r>
          </a:p>
        </p:txBody>
      </p:sp>
      <p:sp>
        <p:nvSpPr>
          <p:cNvPr id="15" name="Picture Placeholder 13">
            <a:extLst>
              <a:ext uri="{FF2B5EF4-FFF2-40B4-BE49-F238E27FC236}">
                <a16:creationId xmlns:a16="http://schemas.microsoft.com/office/drawing/2014/main" id="{6AB20921-6E7F-4BD8-9399-D18CABB64B9A}"/>
              </a:ext>
            </a:extLst>
          </p:cNvPr>
          <p:cNvSpPr>
            <a:spLocks noGrp="1"/>
          </p:cNvSpPr>
          <p:nvPr>
            <p:ph type="pic" sz="quarter" idx="14"/>
          </p:nvPr>
        </p:nvSpPr>
        <p:spPr>
          <a:xfrm>
            <a:off x="7424928" y="3511296"/>
            <a:ext cx="4279392" cy="2862072"/>
          </a:xfrm>
          <a:solidFill>
            <a:schemeClr val="accent6"/>
          </a:solidFill>
        </p:spPr>
        <p:txBody>
          <a:bodyPr/>
          <a:lstStyle/>
          <a:p>
            <a:r>
              <a:rPr lang="en-US"/>
              <a:t>Click icon to add picture</a:t>
            </a:r>
          </a:p>
        </p:txBody>
      </p:sp>
    </p:spTree>
    <p:extLst>
      <p:ext uri="{BB962C8B-B14F-4D97-AF65-F5344CB8AC3E}">
        <p14:creationId xmlns:p14="http://schemas.microsoft.com/office/powerpoint/2010/main" val="28111781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ntent 2 column (comparison sli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560320"/>
            <a:ext cx="5157787" cy="3446463"/>
          </a:xfrm>
          <a:solidFill>
            <a:schemeClr val="bg1"/>
          </a:solidFill>
        </p:spPr>
        <p:txBody>
          <a:bodyPr>
            <a:normAutofit/>
          </a:bodyPr>
          <a:lstStyle>
            <a:lvl1pPr>
              <a:buClr>
                <a:schemeClr val="tx2">
                  <a:lumMod val="50000"/>
                  <a:lumOff val="50000"/>
                </a:schemeClr>
              </a:buClr>
              <a:defRPr sz="1800"/>
            </a:lvl1pPr>
            <a:lvl2pPr>
              <a:buClr>
                <a:schemeClr val="tx2">
                  <a:lumMod val="50000"/>
                  <a:lumOff val="50000"/>
                </a:schemeClr>
              </a:buClr>
              <a:defRPr sz="1800"/>
            </a:lvl2pPr>
            <a:lvl3pPr>
              <a:buClr>
                <a:schemeClr val="tx2">
                  <a:lumMod val="50000"/>
                  <a:lumOff val="50000"/>
                </a:schemeClr>
              </a:buClr>
              <a:defRPr sz="1800"/>
            </a:lvl3pPr>
            <a:lvl4pPr>
              <a:buClr>
                <a:schemeClr val="tx2">
                  <a:lumMod val="50000"/>
                  <a:lumOff val="50000"/>
                </a:schemeClr>
              </a:buClr>
              <a:defRPr sz="1800"/>
            </a:lvl4pPr>
            <a:lvl5pPr>
              <a:buClr>
                <a:schemeClr val="tx2">
                  <a:lumMod val="50000"/>
                  <a:lumOff val="50000"/>
                </a:schemeClr>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2560320"/>
            <a:ext cx="5183188" cy="3446463"/>
          </a:xfrm>
        </p:spPr>
        <p:txBody>
          <a:bodyPr>
            <a:normAutofit/>
          </a:bodyPr>
          <a:lstStyle>
            <a:lvl1pPr>
              <a:buClr>
                <a:schemeClr val="tx2">
                  <a:lumMod val="50000"/>
                  <a:lumOff val="50000"/>
                </a:schemeClr>
              </a:buClr>
              <a:defRPr sz="1800"/>
            </a:lvl1pPr>
            <a:lvl2pPr>
              <a:buClr>
                <a:schemeClr val="tx2">
                  <a:lumMod val="50000"/>
                  <a:lumOff val="50000"/>
                </a:schemeClr>
              </a:buClr>
              <a:defRPr sz="1800"/>
            </a:lvl2pPr>
            <a:lvl3pPr>
              <a:buClr>
                <a:schemeClr val="tx2">
                  <a:lumMod val="50000"/>
                  <a:lumOff val="50000"/>
                </a:schemeClr>
              </a:buClr>
              <a:defRPr sz="1800"/>
            </a:lvl3pPr>
            <a:lvl4pPr>
              <a:buClr>
                <a:schemeClr val="tx2">
                  <a:lumMod val="50000"/>
                  <a:lumOff val="50000"/>
                </a:schemeClr>
              </a:buClr>
              <a:defRPr sz="1800"/>
            </a:lvl4pPr>
            <a:lvl5pPr>
              <a:buClr>
                <a:schemeClr val="tx2">
                  <a:lumMod val="50000"/>
                  <a:lumOff val="50000"/>
                </a:schemeClr>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r>
              <a:rPr lang="en-US"/>
              <a:t>3/1/20XX</a:t>
            </a:r>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
        <p:nvSpPr>
          <p:cNvPr id="10" name="Title 9">
            <a:extLst>
              <a:ext uri="{FF2B5EF4-FFF2-40B4-BE49-F238E27FC236}">
                <a16:creationId xmlns:a16="http://schemas.microsoft.com/office/drawing/2014/main" id="{351C83D0-CBAB-4E41-89AB-89FF36D38A0A}"/>
              </a:ext>
            </a:extLst>
          </p:cNvPr>
          <p:cNvSpPr>
            <a:spLocks noGrp="1"/>
          </p:cNvSpPr>
          <p:nvPr>
            <p:ph type="title"/>
          </p:nvPr>
        </p:nvSpPr>
        <p:spPr/>
        <p:txBody>
          <a:bodyPr/>
          <a:lstStyle/>
          <a:p>
            <a:r>
              <a:rPr lang="en-US"/>
              <a:t>Click to edit Master title style</a:t>
            </a:r>
          </a:p>
        </p:txBody>
      </p:sp>
      <p:sp>
        <p:nvSpPr>
          <p:cNvPr id="11" name="Text Placeholder 2">
            <a:extLst>
              <a:ext uri="{FF2B5EF4-FFF2-40B4-BE49-F238E27FC236}">
                <a16:creationId xmlns:a16="http://schemas.microsoft.com/office/drawing/2014/main" id="{9C302BB0-D231-4195-8083-264C01DF99B8}"/>
              </a:ext>
            </a:extLst>
          </p:cNvPr>
          <p:cNvSpPr>
            <a:spLocks noGrp="1"/>
          </p:cNvSpPr>
          <p:nvPr>
            <p:ph type="body" idx="1"/>
          </p:nvPr>
        </p:nvSpPr>
        <p:spPr>
          <a:xfrm>
            <a:off x="839787" y="2011680"/>
            <a:ext cx="5157787"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4">
            <a:extLst>
              <a:ext uri="{FF2B5EF4-FFF2-40B4-BE49-F238E27FC236}">
                <a16:creationId xmlns:a16="http://schemas.microsoft.com/office/drawing/2014/main" id="{5B2A70FA-99E0-466C-AC57-33C48353BBDB}"/>
              </a:ext>
            </a:extLst>
          </p:cNvPr>
          <p:cNvSpPr>
            <a:spLocks noGrp="1"/>
          </p:cNvSpPr>
          <p:nvPr>
            <p:ph type="body" sz="quarter" idx="13"/>
          </p:nvPr>
        </p:nvSpPr>
        <p:spPr>
          <a:xfrm>
            <a:off x="6169027" y="2011680"/>
            <a:ext cx="5183187"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7033537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685800"/>
            <a:ext cx="10515600" cy="132588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2011680"/>
            <a:ext cx="3383280"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560320"/>
            <a:ext cx="3383280" cy="3446463"/>
          </a:xfrm>
        </p:spPr>
        <p:txBody>
          <a:bodyPr>
            <a:normAutofit/>
          </a:bodyPr>
          <a:lstStyle>
            <a:lvl1pPr>
              <a:buClr>
                <a:schemeClr val="tx2">
                  <a:lumMod val="50000"/>
                  <a:lumOff val="50000"/>
                </a:schemeClr>
              </a:buClr>
              <a:defRPr sz="1400"/>
            </a:lvl1pPr>
            <a:lvl2pPr>
              <a:buClr>
                <a:schemeClr val="tx2">
                  <a:lumMod val="50000"/>
                  <a:lumOff val="50000"/>
                </a:schemeClr>
              </a:buClr>
              <a:defRPr sz="1400"/>
            </a:lvl2pPr>
            <a:lvl3pPr>
              <a:buClr>
                <a:schemeClr val="tx2">
                  <a:lumMod val="50000"/>
                  <a:lumOff val="50000"/>
                </a:schemeClr>
              </a:buClr>
              <a:defRPr sz="1400"/>
            </a:lvl3pPr>
            <a:lvl4pPr>
              <a:buClr>
                <a:schemeClr val="tx2">
                  <a:lumMod val="50000"/>
                  <a:lumOff val="50000"/>
                </a:schemeClr>
              </a:buClr>
              <a:defRPr sz="1400"/>
            </a:lvl4pPr>
            <a:lvl5pPr>
              <a:buClr>
                <a:schemeClr val="tx2">
                  <a:lumMod val="50000"/>
                  <a:lumOff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4404360" y="2011680"/>
            <a:ext cx="3383280"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4404360" y="2560320"/>
            <a:ext cx="3383280" cy="3446463"/>
          </a:xfrm>
        </p:spPr>
        <p:txBody>
          <a:bodyPr>
            <a:normAutofit/>
          </a:bodyPr>
          <a:lstStyle>
            <a:lvl1pPr>
              <a:buClr>
                <a:schemeClr val="tx2">
                  <a:lumMod val="50000"/>
                  <a:lumOff val="50000"/>
                </a:schemeClr>
              </a:buClr>
              <a:defRPr sz="1400"/>
            </a:lvl1pPr>
            <a:lvl2pPr>
              <a:buClr>
                <a:schemeClr val="tx2">
                  <a:lumMod val="50000"/>
                  <a:lumOff val="50000"/>
                </a:schemeClr>
              </a:buClr>
              <a:defRPr sz="1400"/>
            </a:lvl2pPr>
            <a:lvl3pPr>
              <a:buClr>
                <a:schemeClr val="tx2">
                  <a:lumMod val="50000"/>
                  <a:lumOff val="50000"/>
                </a:schemeClr>
              </a:buClr>
              <a:defRPr sz="1400"/>
            </a:lvl3pPr>
            <a:lvl4pPr>
              <a:buClr>
                <a:schemeClr val="tx2">
                  <a:lumMod val="50000"/>
                  <a:lumOff val="50000"/>
                </a:schemeClr>
              </a:buClr>
              <a:defRPr sz="1400"/>
            </a:lvl4pPr>
            <a:lvl5pPr>
              <a:buClr>
                <a:schemeClr val="tx2">
                  <a:lumMod val="50000"/>
                  <a:lumOff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422881CE-A366-4A3A-AE00-9B14BEFE4A95}"/>
              </a:ext>
            </a:extLst>
          </p:cNvPr>
          <p:cNvSpPr>
            <a:spLocks noGrp="1"/>
          </p:cNvSpPr>
          <p:nvPr>
            <p:ph type="body" sz="quarter" idx="13"/>
          </p:nvPr>
        </p:nvSpPr>
        <p:spPr>
          <a:xfrm>
            <a:off x="7968934" y="2011680"/>
            <a:ext cx="3383280"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3CF16E98-73C9-47B5-B88B-9120BEB9F09B}"/>
              </a:ext>
            </a:extLst>
          </p:cNvPr>
          <p:cNvSpPr>
            <a:spLocks noGrp="1"/>
          </p:cNvSpPr>
          <p:nvPr>
            <p:ph sz="quarter" idx="14"/>
          </p:nvPr>
        </p:nvSpPr>
        <p:spPr>
          <a:xfrm>
            <a:off x="7968934" y="2560320"/>
            <a:ext cx="3383280" cy="3446463"/>
          </a:xfrm>
        </p:spPr>
        <p:txBody>
          <a:bodyPr>
            <a:normAutofit/>
          </a:bodyPr>
          <a:lstStyle>
            <a:lvl1pPr>
              <a:buClr>
                <a:schemeClr val="tx2">
                  <a:lumMod val="50000"/>
                  <a:lumOff val="50000"/>
                </a:schemeClr>
              </a:buClr>
              <a:defRPr sz="1400"/>
            </a:lvl1pPr>
            <a:lvl2pPr>
              <a:buClr>
                <a:schemeClr val="tx2">
                  <a:lumMod val="50000"/>
                  <a:lumOff val="50000"/>
                </a:schemeClr>
              </a:buClr>
              <a:defRPr sz="1400"/>
            </a:lvl2pPr>
            <a:lvl3pPr>
              <a:buClr>
                <a:schemeClr val="tx2">
                  <a:lumMod val="50000"/>
                  <a:lumOff val="50000"/>
                </a:schemeClr>
              </a:buClr>
              <a:defRPr sz="1400"/>
            </a:lvl3pPr>
            <a:lvl4pPr>
              <a:buClr>
                <a:schemeClr val="tx2">
                  <a:lumMod val="50000"/>
                  <a:lumOff val="50000"/>
                </a:schemeClr>
              </a:buClr>
              <a:defRPr sz="1400"/>
            </a:lvl4pPr>
            <a:lvl5pPr>
              <a:buClr>
                <a:schemeClr val="tx2">
                  <a:lumMod val="50000"/>
                  <a:lumOff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r>
              <a:rPr lang="en-US"/>
              <a:t>3/1/20XX</a:t>
            </a:r>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7501183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Sample Footer Text</a:t>
            </a:r>
          </a:p>
        </p:txBody>
      </p:sp>
      <p:sp>
        <p:nvSpPr>
          <p:cNvPr id="7" name="Date Placeholder 6"/>
          <p:cNvSpPr>
            <a:spLocks noGrp="1"/>
          </p:cNvSpPr>
          <p:nvPr>
            <p:ph type="dt" sz="half" idx="10"/>
          </p:nvPr>
        </p:nvSpPr>
        <p:spPr/>
        <p:txBody>
          <a:bodyPr/>
          <a:lstStyle/>
          <a:p>
            <a:r>
              <a:rPr lang="en-US" dirty="0"/>
              <a:t>20XX</a:t>
            </a:r>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142808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r>
              <a:rPr lang="en-US"/>
              <a:t>3/1/20XX</a:t>
            </a:r>
            <a:endParaRPr lang="en-US" dirty="0"/>
          </a:p>
        </p:txBody>
      </p:sp>
      <p:sp>
        <p:nvSpPr>
          <p:cNvPr id="5" name="Footer Placeholder 4"/>
          <p:cNvSpPr>
            <a:spLocks noGrp="1"/>
          </p:cNvSpPr>
          <p:nvPr>
            <p:ph type="ftr" sz="quarter" idx="11"/>
          </p:nvPr>
        </p:nvSpPr>
        <p:spPr/>
        <p:txBody>
          <a:bodyPr/>
          <a:lstStyle/>
          <a:p>
            <a:r>
              <a:rPr lang="en-US">
                <a:solidFill>
                  <a:srgbClr val="FFFFFF"/>
                </a:solidFill>
              </a:rPr>
              <a:t>SAMPLE FOOTER TEXT</a:t>
            </a:r>
          </a:p>
        </p:txBody>
      </p:sp>
      <p:sp>
        <p:nvSpPr>
          <p:cNvPr id="6" name="Slide Number Placeholder 5"/>
          <p:cNvSpPr>
            <a:spLocks noGrp="1"/>
          </p:cNvSpPr>
          <p:nvPr>
            <p:ph type="sldNum" sz="quarter" idx="12"/>
          </p:nvPr>
        </p:nvSpPr>
        <p:spPr/>
        <p:txBody>
          <a:bodyPr/>
          <a:lstStyle/>
          <a:p>
            <a:fld id="{28844951-7827-47D4-8276-7DDE1FA7D85A}"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849543"/>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BAF03-1677-671B-B42F-D58AF0A5F6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51DDE6-ABC8-5AC3-7CE0-7141D28A3FBF}"/>
              </a:ext>
            </a:extLst>
          </p:cNvPr>
          <p:cNvSpPr>
            <a:spLocks noGrp="1"/>
          </p:cNvSpPr>
          <p:nvPr>
            <p:ph type="dt" sz="half" idx="10"/>
          </p:nvPr>
        </p:nvSpPr>
        <p:spPr/>
        <p:txBody>
          <a:bodyPr/>
          <a:lstStyle/>
          <a:p>
            <a:fld id="{C2278840-93CD-4CBA-96B1-D2DA33991AEF}" type="datetime1">
              <a:rPr lang="en-US" smtClean="0"/>
              <a:t>3/29/2024</a:t>
            </a:fld>
            <a:endParaRPr lang="en-US" dirty="0"/>
          </a:p>
        </p:txBody>
      </p:sp>
      <p:sp>
        <p:nvSpPr>
          <p:cNvPr id="4" name="Footer Placeholder 3">
            <a:extLst>
              <a:ext uri="{FF2B5EF4-FFF2-40B4-BE49-F238E27FC236}">
                <a16:creationId xmlns:a16="http://schemas.microsoft.com/office/drawing/2014/main" id="{505EF993-2504-1343-32DA-1EDC7F9988CB}"/>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D758CA8F-2B71-03A1-A3AF-23AC9F97AB2E}"/>
              </a:ext>
            </a:extLst>
          </p:cNvPr>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121994639"/>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3/1/20XX</a:t>
            </a:r>
            <a:endParaRPr lang="en-US" dirty="0"/>
          </a:p>
        </p:txBody>
      </p:sp>
      <p:sp>
        <p:nvSpPr>
          <p:cNvPr id="5" name="Footer Placeholder 4"/>
          <p:cNvSpPr>
            <a:spLocks noGrp="1"/>
          </p:cNvSpPr>
          <p:nvPr>
            <p:ph type="ftr" sz="quarter" idx="11"/>
          </p:nvPr>
        </p:nvSpPr>
        <p:spPr/>
        <p:txBody>
          <a:bodyPr/>
          <a:lstStyle/>
          <a:p>
            <a:r>
              <a:rPr lang="en-US">
                <a:solidFill>
                  <a:srgbClr val="FFFFFF"/>
                </a:solidFill>
              </a:rPr>
              <a:t>SAMPLE FOOTER TEXT</a:t>
            </a:r>
          </a:p>
        </p:txBody>
      </p:sp>
      <p:sp>
        <p:nvSpPr>
          <p:cNvPr id="6" name="Slide Number Placeholder 5"/>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3829730608"/>
      </p:ext>
    </p:extLst>
  </p:cSld>
  <p:clrMapOvr>
    <a:masterClrMapping/>
  </p:clrMapOvr>
  <p:hf hdr="0"/>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3/1/20XX</a:t>
            </a:r>
            <a:endParaRPr lang="en-US" dirty="0"/>
          </a:p>
        </p:txBody>
      </p:sp>
      <p:sp>
        <p:nvSpPr>
          <p:cNvPr id="5" name="Footer Placeholder 4"/>
          <p:cNvSpPr>
            <a:spLocks noGrp="1"/>
          </p:cNvSpPr>
          <p:nvPr>
            <p:ph type="ftr" sz="quarter" idx="11"/>
          </p:nvPr>
        </p:nvSpPr>
        <p:spPr/>
        <p:txBody>
          <a:bodyPr/>
          <a:lstStyle/>
          <a:p>
            <a:r>
              <a:rPr lang="en-US">
                <a:solidFill>
                  <a:srgbClr val="FFFFFF"/>
                </a:solidFill>
              </a:rPr>
              <a:t>SAMPLE FOOTER TEXT</a:t>
            </a:r>
          </a:p>
        </p:txBody>
      </p:sp>
      <p:sp>
        <p:nvSpPr>
          <p:cNvPr id="6" name="Slide Number Placeholder 5"/>
          <p:cNvSpPr>
            <a:spLocks noGrp="1"/>
          </p:cNvSpPr>
          <p:nvPr>
            <p:ph type="sldNum" sz="quarter" idx="12"/>
          </p:nvPr>
        </p:nvSpPr>
        <p:spPr/>
        <p:txBody>
          <a:bodyPr/>
          <a:lstStyle/>
          <a:p>
            <a:fld id="{28844951-7827-47D4-8276-7DDE1FA7D85A}"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68570"/>
      </p:ext>
    </p:extLst>
  </p:cSld>
  <p:clrMapOvr>
    <a:masterClrMapping/>
  </p:clrMapOvr>
  <p:hf hdr="0"/>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3/1/20XX</a:t>
            </a:r>
            <a:endParaRPr lang="en-US" dirty="0"/>
          </a:p>
        </p:txBody>
      </p:sp>
      <p:sp>
        <p:nvSpPr>
          <p:cNvPr id="6" name="Footer Placeholder 5"/>
          <p:cNvSpPr>
            <a:spLocks noGrp="1"/>
          </p:cNvSpPr>
          <p:nvPr>
            <p:ph type="ftr" sz="quarter" idx="11"/>
          </p:nvPr>
        </p:nvSpPr>
        <p:spPr/>
        <p:txBody>
          <a:bodyPr/>
          <a:lstStyle/>
          <a:p>
            <a:r>
              <a:rPr lang="en-US">
                <a:solidFill>
                  <a:srgbClr val="FFFFFF"/>
                </a:solidFill>
              </a:rPr>
              <a:t>SAMPLE FOOTER TEXT</a:t>
            </a:r>
          </a:p>
        </p:txBody>
      </p:sp>
      <p:sp>
        <p:nvSpPr>
          <p:cNvPr id="7" name="Slide Number Placeholder 6"/>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2345263207"/>
      </p:ext>
    </p:extLst>
  </p:cSld>
  <p:clrMapOvr>
    <a:masterClrMapping/>
  </p:clrMapOvr>
  <p:hf hdr="0"/>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3/1/20XX</a:t>
            </a:r>
            <a:endParaRPr lang="en-US" dirty="0"/>
          </a:p>
        </p:txBody>
      </p:sp>
      <p:sp>
        <p:nvSpPr>
          <p:cNvPr id="8" name="Footer Placeholder 7"/>
          <p:cNvSpPr>
            <a:spLocks noGrp="1"/>
          </p:cNvSpPr>
          <p:nvPr>
            <p:ph type="ftr" sz="quarter" idx="11"/>
          </p:nvPr>
        </p:nvSpPr>
        <p:spPr/>
        <p:txBody>
          <a:bodyPr/>
          <a:lstStyle/>
          <a:p>
            <a:r>
              <a:rPr lang="en-US">
                <a:solidFill>
                  <a:srgbClr val="FFFFFF"/>
                </a:solidFill>
              </a:rPr>
              <a:t>SAMPLE FOOTER TEXT</a:t>
            </a:r>
          </a:p>
        </p:txBody>
      </p:sp>
      <p:sp>
        <p:nvSpPr>
          <p:cNvPr id="9" name="Slide Number Placeholder 8"/>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2695922792"/>
      </p:ext>
    </p:extLst>
  </p:cSld>
  <p:clrMapOvr>
    <a:masterClrMapping/>
  </p:clrMapOvr>
  <p:hf hdr="0"/>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3/1/20XX</a:t>
            </a:r>
            <a:endParaRPr lang="en-US" dirty="0"/>
          </a:p>
        </p:txBody>
      </p:sp>
      <p:sp>
        <p:nvSpPr>
          <p:cNvPr id="4" name="Footer Placeholder 3"/>
          <p:cNvSpPr>
            <a:spLocks noGrp="1"/>
          </p:cNvSpPr>
          <p:nvPr>
            <p:ph type="ftr" sz="quarter" idx="11"/>
          </p:nvPr>
        </p:nvSpPr>
        <p:spPr/>
        <p:txBody>
          <a:bodyPr/>
          <a:lstStyle/>
          <a:p>
            <a:r>
              <a:rPr lang="en-US">
                <a:solidFill>
                  <a:srgbClr val="FFFFFF"/>
                </a:solidFill>
              </a:rPr>
              <a:t>SAMPLE FOOTER TEXT</a:t>
            </a:r>
          </a:p>
        </p:txBody>
      </p:sp>
      <p:sp>
        <p:nvSpPr>
          <p:cNvPr id="5" name="Slide Number Placeholder 4"/>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824969194"/>
      </p:ext>
    </p:extLst>
  </p:cSld>
  <p:clrMapOvr>
    <a:masterClrMapping/>
  </p:clrMapOvr>
  <p:hf hdr="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3/1/20XX</a:t>
            </a:r>
            <a:endParaRPr lang="en-US" dirty="0"/>
          </a:p>
        </p:txBody>
      </p:sp>
      <p:sp>
        <p:nvSpPr>
          <p:cNvPr id="3" name="Footer Placeholder 2"/>
          <p:cNvSpPr>
            <a:spLocks noGrp="1"/>
          </p:cNvSpPr>
          <p:nvPr>
            <p:ph type="ftr" sz="quarter" idx="11"/>
          </p:nvPr>
        </p:nvSpPr>
        <p:spPr/>
        <p:txBody>
          <a:bodyPr/>
          <a:lstStyle/>
          <a:p>
            <a:r>
              <a:rPr lang="en-US">
                <a:solidFill>
                  <a:srgbClr val="FFFFFF"/>
                </a:solidFill>
              </a:rPr>
              <a:t>SAMPLE FOOTER TEXT</a:t>
            </a:r>
          </a:p>
        </p:txBody>
      </p:sp>
      <p:sp>
        <p:nvSpPr>
          <p:cNvPr id="4" name="Slide Number Placeholder 3"/>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2005515599"/>
      </p:ext>
    </p:extLst>
  </p:cSld>
  <p:clrMapOvr>
    <a:masterClrMapping/>
  </p:clrMapOvr>
  <p:hf hdr="0"/>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3/1/20XX</a:t>
            </a:r>
            <a:endParaRPr lang="en-US" dirty="0"/>
          </a:p>
        </p:txBody>
      </p:sp>
      <p:sp>
        <p:nvSpPr>
          <p:cNvPr id="6" name="Footer Placeholder 5"/>
          <p:cNvSpPr>
            <a:spLocks noGrp="1"/>
          </p:cNvSpPr>
          <p:nvPr>
            <p:ph type="ftr" sz="quarter" idx="11"/>
          </p:nvPr>
        </p:nvSpPr>
        <p:spPr/>
        <p:txBody>
          <a:bodyPr/>
          <a:lstStyle/>
          <a:p>
            <a:r>
              <a:rPr lang="en-US">
                <a:solidFill>
                  <a:srgbClr val="FFFFFF"/>
                </a:solidFill>
              </a:rPr>
              <a:t>SAMPLE FOOTER TEXT</a:t>
            </a:r>
          </a:p>
        </p:txBody>
      </p:sp>
      <p:sp>
        <p:nvSpPr>
          <p:cNvPr id="7" name="Slide Number Placeholder 6"/>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3416071880"/>
      </p:ext>
    </p:extLst>
  </p:cSld>
  <p:clrMapOvr>
    <a:masterClrMapping/>
  </p:clrMapOvr>
  <p:hf hdr="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3/1/20XX</a:t>
            </a:r>
            <a:endParaRPr lang="en-US" dirty="0"/>
          </a:p>
        </p:txBody>
      </p:sp>
      <p:sp>
        <p:nvSpPr>
          <p:cNvPr id="6" name="Footer Placeholder 5"/>
          <p:cNvSpPr>
            <a:spLocks noGrp="1"/>
          </p:cNvSpPr>
          <p:nvPr>
            <p:ph type="ftr" sz="quarter" idx="11"/>
          </p:nvPr>
        </p:nvSpPr>
        <p:spPr/>
        <p:txBody>
          <a:bodyPr/>
          <a:lstStyle/>
          <a:p>
            <a:r>
              <a:rPr lang="en-US">
                <a:solidFill>
                  <a:srgbClr val="FFFFFF"/>
                </a:solidFill>
              </a:rPr>
              <a:t>SAMPLE FOOTER TEXT</a:t>
            </a:r>
          </a:p>
        </p:txBody>
      </p:sp>
      <p:sp>
        <p:nvSpPr>
          <p:cNvPr id="7" name="Slide Number Placeholder 6"/>
          <p:cNvSpPr>
            <a:spLocks noGrp="1"/>
          </p:cNvSpPr>
          <p:nvPr>
            <p:ph type="sldNum" sz="quarter" idx="12"/>
          </p:nvPr>
        </p:nvSpPr>
        <p:spPr/>
        <p:txBody>
          <a:bodyPr/>
          <a:lstStyle/>
          <a:p>
            <a:fld id="{28844951-7827-47D4-8276-7DDE1FA7D85A}"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542040"/>
      </p:ext>
    </p:extLst>
  </p:cSld>
  <p:clrMapOvr>
    <a:masterClrMapping/>
  </p:clrMapOvr>
  <p:hf hdr="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3/1/20XX</a:t>
            </a:r>
            <a:endParaRPr lang="en-US" dirty="0"/>
          </a:p>
        </p:txBody>
      </p:sp>
      <p:sp>
        <p:nvSpPr>
          <p:cNvPr id="5" name="Footer Placeholder 4"/>
          <p:cNvSpPr>
            <a:spLocks noGrp="1"/>
          </p:cNvSpPr>
          <p:nvPr>
            <p:ph type="ftr" sz="quarter" idx="11"/>
          </p:nvPr>
        </p:nvSpPr>
        <p:spPr/>
        <p:txBody>
          <a:bodyPr/>
          <a:lstStyle/>
          <a:p>
            <a:r>
              <a:rPr lang="en-US">
                <a:solidFill>
                  <a:srgbClr val="FFFFFF"/>
                </a:solidFill>
              </a:rPr>
              <a:t>SAMPLE FOOTER TEXT</a:t>
            </a:r>
          </a:p>
        </p:txBody>
      </p:sp>
      <p:sp>
        <p:nvSpPr>
          <p:cNvPr id="6" name="Slide Number Placeholder 5"/>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2968727217"/>
      </p:ext>
    </p:extLst>
  </p:cSld>
  <p:clrMapOvr>
    <a:masterClrMapping/>
  </p:clrMapOvr>
  <p:hf hdr="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3/1/20XX</a:t>
            </a:r>
            <a:endParaRPr lang="en-US" dirty="0"/>
          </a:p>
        </p:txBody>
      </p:sp>
      <p:sp>
        <p:nvSpPr>
          <p:cNvPr id="5" name="Footer Placeholder 4"/>
          <p:cNvSpPr>
            <a:spLocks noGrp="1"/>
          </p:cNvSpPr>
          <p:nvPr>
            <p:ph type="ftr" sz="quarter" idx="11"/>
          </p:nvPr>
        </p:nvSpPr>
        <p:spPr/>
        <p:txBody>
          <a:bodyPr/>
          <a:lstStyle/>
          <a:p>
            <a:r>
              <a:rPr lang="en-US">
                <a:solidFill>
                  <a:srgbClr val="FFFFFF"/>
                </a:solidFill>
              </a:rPr>
              <a:t>SAMPLE FOOTER TEXT</a:t>
            </a:r>
          </a:p>
        </p:txBody>
      </p:sp>
      <p:sp>
        <p:nvSpPr>
          <p:cNvPr id="6" name="Slide Number Placeholder 5"/>
          <p:cNvSpPr>
            <a:spLocks noGrp="1"/>
          </p:cNvSpPr>
          <p:nvPr>
            <p:ph type="sldNum" sz="quarter" idx="12"/>
          </p:nvPr>
        </p:nvSpPr>
        <p:spPr/>
        <p:txBody>
          <a:bodyPr/>
          <a:lstStyle/>
          <a:p>
            <a:fld id="{28844951-7827-47D4-8276-7DDE1FA7D85A}" type="slidenum">
              <a:rPr lang="en-US" smtClean="0"/>
              <a:pPr/>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4854451"/>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393572-84EB-8D0E-DFBC-F4EBEBA6ECDC}"/>
              </a:ext>
            </a:extLst>
          </p:cNvPr>
          <p:cNvSpPr>
            <a:spLocks noGrp="1"/>
          </p:cNvSpPr>
          <p:nvPr>
            <p:ph type="dt" sz="half" idx="10"/>
          </p:nvPr>
        </p:nvSpPr>
        <p:spPr/>
        <p:txBody>
          <a:bodyPr/>
          <a:lstStyle/>
          <a:p>
            <a:fld id="{C2278840-93CD-4CBA-96B1-D2DA33991AEF}" type="datetime1">
              <a:rPr lang="en-US" smtClean="0"/>
              <a:t>3/29/2024</a:t>
            </a:fld>
            <a:endParaRPr lang="en-US" dirty="0"/>
          </a:p>
        </p:txBody>
      </p:sp>
      <p:sp>
        <p:nvSpPr>
          <p:cNvPr id="3" name="Footer Placeholder 2">
            <a:extLst>
              <a:ext uri="{FF2B5EF4-FFF2-40B4-BE49-F238E27FC236}">
                <a16:creationId xmlns:a16="http://schemas.microsoft.com/office/drawing/2014/main" id="{384E652D-2448-5848-EB30-FFAE84E2C759}"/>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5086D01A-6B00-1C6F-2BFE-3EA50D2BB7ED}"/>
              </a:ext>
            </a:extLst>
          </p:cNvPr>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073867235"/>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03B5BF0-238D-481F-A15B-206D1E2FEDD2}"/>
              </a:ext>
              <a:ext uri="{C183D7F6-B498-43B3-948B-1728B52AA6E4}">
                <adec:decorative xmlns:adec="http://schemas.microsoft.com/office/drawing/2017/decorative" val="1"/>
              </a:ext>
            </a:extLst>
          </p:cNvPr>
          <p:cNvSpPr/>
          <p:nvPr userDrawn="1"/>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7578E43B-8F1B-4CBD-B09E-5AD9A247E3F8}"/>
              </a:ext>
              <a:ext uri="{C183D7F6-B498-43B3-948B-1728B52AA6E4}">
                <adec:decorative xmlns:adec="http://schemas.microsoft.com/office/drawing/2017/decorative" val="1"/>
              </a:ext>
            </a:extLst>
          </p:cNvPr>
          <p:cNvSpPr/>
          <p:nvPr userDrawn="1"/>
        </p:nvSpPr>
        <p:spPr>
          <a:xfrm>
            <a:off x="-38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ame 13">
            <a:extLst>
              <a:ext uri="{FF2B5EF4-FFF2-40B4-BE49-F238E27FC236}">
                <a16:creationId xmlns:a16="http://schemas.microsoft.com/office/drawing/2014/main" id="{737C17C2-E2A6-4219-AE02-C8EAF943C472}"/>
              </a:ext>
              <a:ext uri="{C183D7F6-B498-43B3-948B-1728B52AA6E4}">
                <adec:decorative xmlns:adec="http://schemas.microsoft.com/office/drawing/2017/decorative" val="1"/>
              </a:ext>
            </a:extLst>
          </p:cNvPr>
          <p:cNvSpPr/>
          <p:nvPr userDrawn="1"/>
        </p:nvSpPr>
        <p:spPr>
          <a:xfrm>
            <a:off x="-389"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AE7BC3CE-3806-41F3-B4F6-EBB2C3E9EA28}"/>
              </a:ext>
            </a:extLst>
          </p:cNvPr>
          <p:cNvSpPr>
            <a:spLocks noGrp="1"/>
          </p:cNvSpPr>
          <p:nvPr>
            <p:ph type="pic" sz="quarter" idx="13"/>
          </p:nvPr>
        </p:nvSpPr>
        <p:spPr>
          <a:xfrm>
            <a:off x="6096" y="484632"/>
            <a:ext cx="12179808" cy="5907024"/>
          </a:xfrm>
          <a:solidFill>
            <a:schemeClr val="accent6"/>
          </a:solidFill>
        </p:spPr>
        <p:txBody>
          <a:bodyPr/>
          <a:lstStyle/>
          <a:p>
            <a:r>
              <a:rPr lang="en-US"/>
              <a:t>Click icon to add picture</a:t>
            </a:r>
            <a:endParaRPr lang="en-US" dirty="0"/>
          </a:p>
        </p:txBody>
      </p:sp>
      <p:sp>
        <p:nvSpPr>
          <p:cNvPr id="6" name="Title 5">
            <a:extLst>
              <a:ext uri="{FF2B5EF4-FFF2-40B4-BE49-F238E27FC236}">
                <a16:creationId xmlns:a16="http://schemas.microsoft.com/office/drawing/2014/main" id="{FDC036CF-E92D-4E80-8E6B-1B06EDDFD7CF}"/>
              </a:ext>
            </a:extLst>
          </p:cNvPr>
          <p:cNvSpPr>
            <a:spLocks noGrp="1"/>
          </p:cNvSpPr>
          <p:nvPr>
            <p:ph type="title"/>
          </p:nvPr>
        </p:nvSpPr>
        <p:spPr>
          <a:xfrm>
            <a:off x="838200" y="1271016"/>
            <a:ext cx="4800600" cy="3749040"/>
          </a:xfrm>
        </p:spPr>
        <p:txBody>
          <a:bodyPr anchor="b" anchorCtr="0"/>
          <a:lstStyle>
            <a:lvl1pPr>
              <a:defRPr>
                <a:solidFill>
                  <a:schemeClr val="bg1"/>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26" name="Text Placeholder 25">
            <a:extLst>
              <a:ext uri="{FF2B5EF4-FFF2-40B4-BE49-F238E27FC236}">
                <a16:creationId xmlns:a16="http://schemas.microsoft.com/office/drawing/2014/main" id="{BADCFE1B-ABA2-4B11-B7DE-02CE383D6F22}"/>
              </a:ext>
            </a:extLst>
          </p:cNvPr>
          <p:cNvSpPr>
            <a:spLocks noGrp="1"/>
          </p:cNvSpPr>
          <p:nvPr>
            <p:ph type="body" sz="quarter" idx="15" hasCustomPrompt="1"/>
          </p:nvPr>
        </p:nvSpPr>
        <p:spPr>
          <a:xfrm>
            <a:off x="838200" y="4835779"/>
            <a:ext cx="4800600" cy="1066800"/>
          </a:xfrm>
        </p:spPr>
        <p:txBody>
          <a:bodyPr>
            <a:normAutofit/>
          </a:bodyPr>
          <a:lstStyle>
            <a:lvl1pPr marL="228600" indent="0">
              <a:buNone/>
              <a:defRPr sz="2200">
                <a:solidFill>
                  <a:schemeClr val="bg1"/>
                </a:solidFill>
                <a:effectLst>
                  <a:outerShdw blurRad="38100" dist="38100" dir="2700000" algn="tl">
                    <a:srgbClr val="000000">
                      <a:alpha val="43137"/>
                    </a:srgbClr>
                  </a:outerShdw>
                </a:effectLst>
              </a:defRPr>
            </a:lvl1pPr>
          </a:lstStyle>
          <a:p>
            <a:pPr lvl="0"/>
            <a:r>
              <a:rPr lang="en-US" dirty="0"/>
              <a:t>Click to add subtitle</a:t>
            </a:r>
          </a:p>
        </p:txBody>
      </p:sp>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r>
              <a:rPr lang="en-US"/>
              <a:t>3/1/20XX</a:t>
            </a:r>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292335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7C4B5-EF1C-2623-38BF-E44AE97457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C8151A-C9A0-0B77-CA0B-2A4396B955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27BE1D-CC2E-1396-A9C9-726415F29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851658-F196-58B0-F2ED-A78B639F9DB6}"/>
              </a:ext>
            </a:extLst>
          </p:cNvPr>
          <p:cNvSpPr>
            <a:spLocks noGrp="1"/>
          </p:cNvSpPr>
          <p:nvPr>
            <p:ph type="dt" sz="half" idx="10"/>
          </p:nvPr>
        </p:nvSpPr>
        <p:spPr/>
        <p:txBody>
          <a:bodyPr/>
          <a:lstStyle/>
          <a:p>
            <a:fld id="{C2278840-93CD-4CBA-96B1-D2DA33991AEF}" type="datetime1">
              <a:rPr lang="en-US" smtClean="0"/>
              <a:t>3/29/2024</a:t>
            </a:fld>
            <a:endParaRPr lang="en-US" dirty="0"/>
          </a:p>
        </p:txBody>
      </p:sp>
      <p:sp>
        <p:nvSpPr>
          <p:cNvPr id="6" name="Footer Placeholder 5">
            <a:extLst>
              <a:ext uri="{FF2B5EF4-FFF2-40B4-BE49-F238E27FC236}">
                <a16:creationId xmlns:a16="http://schemas.microsoft.com/office/drawing/2014/main" id="{179B1061-517A-1EC5-186C-54B701A932D0}"/>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BA60954-DBA4-1C80-FAAD-6FD6C1814153}"/>
              </a:ext>
            </a:extLst>
          </p:cNvPr>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114407175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DA1FE-238E-F192-178C-8809DD98E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0483AC-DCF1-8CB4-9A79-2ADFF4A768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B0635B-D684-79DF-3DFF-919BD6D5F8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0D2EC8-5600-84DC-FC41-BBF0352BBA0F}"/>
              </a:ext>
            </a:extLst>
          </p:cNvPr>
          <p:cNvSpPr>
            <a:spLocks noGrp="1"/>
          </p:cNvSpPr>
          <p:nvPr>
            <p:ph type="dt" sz="half" idx="10"/>
          </p:nvPr>
        </p:nvSpPr>
        <p:spPr/>
        <p:txBody>
          <a:bodyPr/>
          <a:lstStyle/>
          <a:p>
            <a:fld id="{C2278840-93CD-4CBA-96B1-D2DA33991AEF}" type="datetime1">
              <a:rPr lang="en-US" smtClean="0"/>
              <a:t>3/29/2024</a:t>
            </a:fld>
            <a:endParaRPr lang="en-US" dirty="0"/>
          </a:p>
        </p:txBody>
      </p:sp>
      <p:sp>
        <p:nvSpPr>
          <p:cNvPr id="6" name="Footer Placeholder 5">
            <a:extLst>
              <a:ext uri="{FF2B5EF4-FFF2-40B4-BE49-F238E27FC236}">
                <a16:creationId xmlns:a16="http://schemas.microsoft.com/office/drawing/2014/main" id="{76E5792D-5721-B90C-9B13-B26C81A5BDAE}"/>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76A47F30-21E4-650F-E0F4-1847AE6FC7D7}"/>
              </a:ext>
            </a:extLst>
          </p:cNvPr>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124119486"/>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3.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A563E1-843E-3762-C6B9-5BE104161A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4DB2A7-B7AC-B8F0-CE9D-0252566E99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B91D73-03F4-4DA0-1A95-D70ABF417E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278840-93CD-4CBA-96B1-D2DA33991AEF}" type="datetime1">
              <a:rPr lang="en-US" smtClean="0"/>
              <a:t>3/29/2024</a:t>
            </a:fld>
            <a:endParaRPr lang="en-US" dirty="0"/>
          </a:p>
        </p:txBody>
      </p:sp>
      <p:sp>
        <p:nvSpPr>
          <p:cNvPr id="5" name="Footer Placeholder 4">
            <a:extLst>
              <a:ext uri="{FF2B5EF4-FFF2-40B4-BE49-F238E27FC236}">
                <a16:creationId xmlns:a16="http://schemas.microsoft.com/office/drawing/2014/main" id="{5DD1D372-B524-6996-6447-C6781485A3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FFC70C27-4EF5-F3B0-C154-AECC9A3FDC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263290007"/>
      </p:ext>
    </p:extLst>
  </p:cSld>
  <p:clrMap bg1="lt1" tx1="dk1" bg2="lt2" tx2="dk2" accent1="accent1" accent2="accent2" accent3="accent3" accent4="accent4" accent5="accent5" accent6="accent6" hlink="hlink" folHlink="folHlink"/>
  <p:sldLayoutIdLst>
    <p:sldLayoutId id="2147483699" r:id="rId1"/>
    <p:sldLayoutId id="2147483788" r:id="rId2"/>
    <p:sldLayoutId id="2147483701" r:id="rId3"/>
    <p:sldLayoutId id="2147483789" r:id="rId4"/>
    <p:sldLayoutId id="2147483703" r:id="rId5"/>
    <p:sldLayoutId id="2147483790"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8" r:id="rId19"/>
    <p:sldLayoutId id="2147483719" r:id="rId20"/>
    <p:sldLayoutId id="2147483721" r:id="rId21"/>
    <p:sldLayoutId id="2147483722" r:id="rId22"/>
    <p:sldLayoutId id="2147483724" r:id="rId23"/>
    <p:sldLayoutId id="2147483725" r:id="rId24"/>
    <p:sldLayoutId id="2147483649" r:id="rId25"/>
    <p:sldLayoutId id="2147483659" r:id="rId26"/>
    <p:sldLayoutId id="2147483660" r:id="rId27"/>
    <p:sldLayoutId id="2147483661" r:id="rId28"/>
    <p:sldLayoutId id="2147483768" r:id="rId29"/>
    <p:sldLayoutId id="2147483650" r:id="rId30"/>
    <p:sldLayoutId id="2147483663" r:id="rId31"/>
    <p:sldLayoutId id="2147483664" r:id="rId32"/>
    <p:sldLayoutId id="2147483665" r:id="rId33"/>
    <p:sldLayoutId id="2147483651" r:id="rId34"/>
    <p:sldLayoutId id="2147483670" r:id="rId35"/>
    <p:sldLayoutId id="2147483667" r:id="rId36"/>
    <p:sldLayoutId id="2147483668" r:id="rId37"/>
    <p:sldLayoutId id="2147483669" r:id="rId38"/>
    <p:sldLayoutId id="2147483653" r:id="rId39"/>
    <p:sldLayoutId id="2147483672" r:id="rId40"/>
    <p:sldLayoutId id="2147483673" r:id="rId41"/>
    <p:sldLayoutId id="2147483674" r:id="rId42"/>
    <p:sldLayoutId id="2147483679" r:id="rId43"/>
    <p:sldLayoutId id="2147483654" r:id="rId44"/>
    <p:sldLayoutId id="2147483682" r:id="rId45"/>
    <p:sldLayoutId id="2147483787" r:id="rId46"/>
    <p:sldLayoutId id="2147483685" r:id="rId47"/>
    <p:sldLayoutId id="2147483657" r:id="rId48"/>
    <p:sldLayoutId id="2147483686" r:id="rId49"/>
    <p:sldLayoutId id="2147483697" r:id="rId50"/>
    <p:sldLayoutId id="2147483658" r:id="rId51"/>
    <p:sldLayoutId id="2147483693" r:id="rId52"/>
    <p:sldLayoutId id="2147483695" r:id="rId53"/>
    <p:sldLayoutId id="2147483696" r:id="rId54"/>
    <p:sldLayoutId id="2147483807" r:id="rId55"/>
    <p:sldLayoutId id="2147483808" r:id="rId56"/>
    <p:sldLayoutId id="2147483809" r:id="rId5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A78C165-B12A-4B46-AC7E-8E730F42CBBA}"/>
              </a:ext>
            </a:extLst>
          </p:cNvPr>
          <p:cNvCxnSpPr>
            <a:cxnSpLocks/>
          </p:cNvCxnSpPr>
          <p:nvPr userDrawn="1"/>
        </p:nvCxnSpPr>
        <p:spPr>
          <a:xfrm>
            <a:off x="4241830" y="495574"/>
            <a:ext cx="3703320" cy="0"/>
          </a:xfrm>
          <a:prstGeom prst="line">
            <a:avLst/>
          </a:prstGeom>
          <a:ln w="82550" cap="flat">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5F2DE1-F272-49DD-84C1-C2FB82B723E3}"/>
              </a:ext>
            </a:extLst>
          </p:cNvPr>
          <p:cNvCxnSpPr>
            <a:cxnSpLocks/>
          </p:cNvCxnSpPr>
          <p:nvPr userDrawn="1"/>
        </p:nvCxnSpPr>
        <p:spPr>
          <a:xfrm>
            <a:off x="8042147" y="495574"/>
            <a:ext cx="3703320" cy="0"/>
          </a:xfrm>
          <a:prstGeom prst="line">
            <a:avLst/>
          </a:prstGeom>
          <a:ln w="82550" cap="flat">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0BB053-86D6-405E-A719-7B6EF23E7207}"/>
              </a:ext>
            </a:extLst>
          </p:cNvPr>
          <p:cNvCxnSpPr>
            <a:cxnSpLocks/>
          </p:cNvCxnSpPr>
          <p:nvPr userDrawn="1"/>
        </p:nvCxnSpPr>
        <p:spPr>
          <a:xfrm>
            <a:off x="437009" y="495574"/>
            <a:ext cx="3703320" cy="0"/>
          </a:xfrm>
          <a:prstGeom prst="line">
            <a:avLst/>
          </a:prstGeom>
          <a:ln w="82550" cap="flat">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r>
              <a:rPr lang="en-US" dirty="0"/>
              <a:t>20XX</a:t>
            </a:r>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r>
              <a:rPr lang="en-US" dirty="0"/>
              <a:t>Sample Footer Text</a:t>
            </a:r>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179292126"/>
      </p:ext>
    </p:extLst>
  </p:cSld>
  <p:clrMap bg1="lt1" tx1="dk1" bg2="lt2" tx2="dk2" accent1="accent1" accent2="accent2" accent3="accent3" accent4="accent4" accent5="accent5" accent6="accent6" hlink="hlink" folHlink="folHlink"/>
  <p:sldLayoutIdLst>
    <p:sldLayoutId id="2147483767" r:id="rId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r>
              <a:rPr lang="en-US"/>
              <a:t>9/3/20XX</a:t>
            </a:r>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Presentation Title</a:t>
            </a:r>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8DA9DAA-006C-4F4B-980E-E3DF019B24E2}" type="slidenum">
              <a:rPr lang="en-US" smtClean="0"/>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815410"/>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hf hdr="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20.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a:xfrm>
            <a:off x="4162567" y="818984"/>
            <a:ext cx="6714699" cy="3178689"/>
          </a:xfrm>
        </p:spPr>
        <p:txBody>
          <a:bodyPr vert="horz" lIns="91440" tIns="45720" rIns="91440" bIns="45720" rtlCol="0" anchor="b">
            <a:normAutofit/>
          </a:bodyPr>
          <a:lstStyle/>
          <a:p>
            <a:r>
              <a:rPr lang="en-US" sz="3700" kern="1200" dirty="0">
                <a:solidFill>
                  <a:srgbClr val="FFFFFF"/>
                </a:solidFill>
                <a:latin typeface="+mj-lt"/>
                <a:ea typeface="+mj-ea"/>
                <a:cs typeface="+mj-cs"/>
              </a:rPr>
              <a:t>Elizabeth Freeman Center </a:t>
            </a:r>
            <a:br>
              <a:rPr lang="en-US" sz="3700" kern="1200" dirty="0">
                <a:solidFill>
                  <a:srgbClr val="FFFFFF"/>
                </a:solidFill>
                <a:latin typeface="+mj-lt"/>
                <a:ea typeface="+mj-ea"/>
                <a:cs typeface="+mj-cs"/>
              </a:rPr>
            </a:br>
            <a:br>
              <a:rPr lang="en-US" sz="3700" kern="1200" dirty="0">
                <a:solidFill>
                  <a:srgbClr val="FFFFFF"/>
                </a:solidFill>
                <a:latin typeface="+mj-lt"/>
                <a:ea typeface="+mj-ea"/>
                <a:cs typeface="+mj-cs"/>
              </a:rPr>
            </a:br>
            <a:r>
              <a:rPr lang="en-US" sz="3700" kern="1200" dirty="0">
                <a:solidFill>
                  <a:srgbClr val="FFFFFF"/>
                </a:solidFill>
                <a:latin typeface="+mj-lt"/>
                <a:ea typeface="+mj-ea"/>
                <a:cs typeface="+mj-cs"/>
              </a:rPr>
              <a:t>Serving Survivors of </a:t>
            </a:r>
            <a:br>
              <a:rPr lang="en-US" sz="3700" kern="1200" dirty="0">
                <a:solidFill>
                  <a:srgbClr val="FFFFFF"/>
                </a:solidFill>
                <a:latin typeface="+mj-lt"/>
                <a:ea typeface="+mj-ea"/>
                <a:cs typeface="+mj-cs"/>
              </a:rPr>
            </a:br>
            <a:r>
              <a:rPr lang="en-US" sz="3700" kern="1200" dirty="0">
                <a:solidFill>
                  <a:srgbClr val="FFFFFF"/>
                </a:solidFill>
                <a:latin typeface="+mj-lt"/>
                <a:ea typeface="+mj-ea"/>
                <a:cs typeface="+mj-cs"/>
              </a:rPr>
              <a:t>Domestic and Sexual Violence</a:t>
            </a:r>
            <a:br>
              <a:rPr lang="en-US" sz="3700" kern="1200" dirty="0">
                <a:solidFill>
                  <a:srgbClr val="FFFFFF"/>
                </a:solidFill>
                <a:latin typeface="+mj-lt"/>
                <a:ea typeface="+mj-ea"/>
                <a:cs typeface="+mj-cs"/>
              </a:rPr>
            </a:br>
            <a:br>
              <a:rPr lang="en-US" sz="3700" kern="1200" dirty="0">
                <a:solidFill>
                  <a:srgbClr val="FFFFFF"/>
                </a:solidFill>
                <a:latin typeface="+mj-lt"/>
                <a:ea typeface="+mj-ea"/>
                <a:cs typeface="+mj-cs"/>
              </a:rPr>
            </a:br>
            <a:endParaRPr lang="en-US" sz="3700" kern="1200" dirty="0">
              <a:solidFill>
                <a:srgbClr val="FFFFFF"/>
              </a:solidFill>
              <a:latin typeface="+mj-lt"/>
              <a:ea typeface="+mj-ea"/>
              <a:cs typeface="+mj-cs"/>
            </a:endParaRPr>
          </a:p>
        </p:txBody>
      </p:sp>
      <p:sp>
        <p:nvSpPr>
          <p:cNvPr id="42" name="Rectangle 4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171BF962-949F-EB27-7C8D-12A165FEC420}"/>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defRPr/>
            </a:pPr>
            <a:fld id="{95CBEC59-7FF9-4688-98DF-89832A0C9025}" type="slidenum">
              <a:rPr lang="en-US" sz="1100">
                <a:solidFill>
                  <a:srgbClr val="FFFFFF"/>
                </a:solidFill>
              </a:rPr>
              <a:pPr>
                <a:spcAft>
                  <a:spcPts val="600"/>
                </a:spcAft>
                <a:defRPr/>
              </a:pPr>
              <a:t>1</a:t>
            </a:fld>
            <a:endParaRPr lang="en-US" sz="1100">
              <a:solidFill>
                <a:srgbClr val="FFFFFF"/>
              </a:solidFill>
            </a:endParaRPr>
          </a:p>
        </p:txBody>
      </p:sp>
      <p:pic>
        <p:nvPicPr>
          <p:cNvPr id="3" name="Picture 2" descr="A close-up of a flower&#10;&#10;Description automatically generated with low confidence">
            <a:extLst>
              <a:ext uri="{FF2B5EF4-FFF2-40B4-BE49-F238E27FC236}">
                <a16:creationId xmlns:a16="http://schemas.microsoft.com/office/drawing/2014/main" id="{7B2DBBCB-6DC3-782A-4D56-7A60BC3EE55D}"/>
              </a:ext>
            </a:extLst>
          </p:cNvPr>
          <p:cNvPicPr>
            <a:picLocks noChangeAspect="1"/>
          </p:cNvPicPr>
          <p:nvPr/>
        </p:nvPicPr>
        <p:blipFill>
          <a:blip r:embed="rId3"/>
          <a:stretch>
            <a:fillRect/>
          </a:stretch>
        </p:blipFill>
        <p:spPr>
          <a:xfrm>
            <a:off x="399570" y="1061987"/>
            <a:ext cx="2943701" cy="4511421"/>
          </a:xfrm>
          <a:prstGeom prst="rect">
            <a:avLst/>
          </a:prstGeom>
        </p:spPr>
      </p:pic>
      <p:sp>
        <p:nvSpPr>
          <p:cNvPr id="6" name="TextBox 5">
            <a:extLst>
              <a:ext uri="{FF2B5EF4-FFF2-40B4-BE49-F238E27FC236}">
                <a16:creationId xmlns:a16="http://schemas.microsoft.com/office/drawing/2014/main" id="{633E87C6-6EF1-5C1C-4C98-95DB1FFD2577}"/>
              </a:ext>
            </a:extLst>
          </p:cNvPr>
          <p:cNvSpPr txBox="1"/>
          <p:nvPr/>
        </p:nvSpPr>
        <p:spPr>
          <a:xfrm>
            <a:off x="4352925" y="3590925"/>
            <a:ext cx="6524341" cy="1938992"/>
          </a:xfrm>
          <a:prstGeom prst="rect">
            <a:avLst/>
          </a:prstGeom>
          <a:noFill/>
        </p:spPr>
        <p:txBody>
          <a:bodyPr wrap="square" rtlCol="0">
            <a:spAutoFit/>
          </a:bodyPr>
          <a:lstStyle/>
          <a:p>
            <a:r>
              <a:rPr lang="en-US" sz="2400" dirty="0">
                <a:solidFill>
                  <a:schemeClr val="bg1"/>
                </a:solidFill>
              </a:rPr>
              <a:t>43 Francis Ave, Pittsfield</a:t>
            </a:r>
          </a:p>
          <a:p>
            <a:r>
              <a:rPr lang="en-US" sz="2400" dirty="0">
                <a:solidFill>
                  <a:schemeClr val="bg1"/>
                </a:solidFill>
              </a:rPr>
              <a:t>168 Main Street, Great Barrington</a:t>
            </a:r>
          </a:p>
          <a:p>
            <a:r>
              <a:rPr lang="en-US" sz="2400" dirty="0">
                <a:solidFill>
                  <a:schemeClr val="bg1"/>
                </a:solidFill>
              </a:rPr>
              <a:t>61 Main Street, North Adams</a:t>
            </a:r>
          </a:p>
          <a:p>
            <a:endParaRPr lang="en-US" sz="2400" dirty="0">
              <a:solidFill>
                <a:schemeClr val="bg1"/>
              </a:solidFill>
            </a:endParaRPr>
          </a:p>
          <a:p>
            <a:r>
              <a:rPr lang="en-US" sz="2400" dirty="0">
                <a:solidFill>
                  <a:schemeClr val="bg1"/>
                </a:solidFill>
              </a:rPr>
              <a:t>24/7 Hotline: 413-499-2425</a:t>
            </a:r>
          </a:p>
        </p:txBody>
      </p:sp>
    </p:spTree>
    <p:extLst>
      <p:ext uri="{BB962C8B-B14F-4D97-AF65-F5344CB8AC3E}">
        <p14:creationId xmlns:p14="http://schemas.microsoft.com/office/powerpoint/2010/main" val="301306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14FE3FD-00F8-0D44-F31D-91C6C5E49274}"/>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kern="1200">
                <a:solidFill>
                  <a:srgbClr val="FFFFFF"/>
                </a:solidFill>
                <a:latin typeface="+mj-lt"/>
                <a:ea typeface="+mj-ea"/>
                <a:cs typeface="+mj-cs"/>
              </a:rPr>
              <a:t>Survivor Outcomes</a:t>
            </a:r>
          </a:p>
        </p:txBody>
      </p:sp>
      <p:sp>
        <p:nvSpPr>
          <p:cNvPr id="3" name="Text Placeholder 2">
            <a:extLst>
              <a:ext uri="{FF2B5EF4-FFF2-40B4-BE49-F238E27FC236}">
                <a16:creationId xmlns:a16="http://schemas.microsoft.com/office/drawing/2014/main" id="{7F7ED1AE-B570-79E8-657A-7CCCAA37DF0D}"/>
              </a:ext>
            </a:extLst>
          </p:cNvPr>
          <p:cNvSpPr>
            <a:spLocks/>
          </p:cNvSpPr>
          <p:nvPr/>
        </p:nvSpPr>
        <p:spPr>
          <a:xfrm>
            <a:off x="1568126" y="2112579"/>
            <a:ext cx="2791625" cy="1370491"/>
          </a:xfrm>
          <a:prstGeom prst="rect">
            <a:avLst/>
          </a:prstGeom>
          <a:ln>
            <a:solidFill>
              <a:schemeClr val="bg1"/>
            </a:solidFill>
          </a:ln>
        </p:spPr>
        <p:txBody>
          <a:bodyPr>
            <a:normAutofit/>
          </a:bodyPr>
          <a:lstStyle/>
          <a:p>
            <a:pPr defTabSz="777240">
              <a:spcAft>
                <a:spcPts val="600"/>
              </a:spcAft>
            </a:pPr>
            <a:r>
              <a:rPr lang="en-US" sz="2380" kern="1200">
                <a:solidFill>
                  <a:schemeClr val="tx1"/>
                </a:solidFill>
                <a:latin typeface="+mn-lt"/>
                <a:ea typeface="+mn-ea"/>
                <a:cs typeface="+mn-cs"/>
              </a:rPr>
              <a:t>75% diagnosed with PTSD one month after the assault</a:t>
            </a:r>
            <a:endParaRPr lang="en-US" sz="2800"/>
          </a:p>
        </p:txBody>
      </p:sp>
      <p:sp>
        <p:nvSpPr>
          <p:cNvPr id="5" name="Slide Number Placeholder 4">
            <a:extLst>
              <a:ext uri="{FF2B5EF4-FFF2-40B4-BE49-F238E27FC236}">
                <a16:creationId xmlns:a16="http://schemas.microsoft.com/office/drawing/2014/main" id="{1F52371E-8F31-3F05-6717-FFC4DB88D234}"/>
              </a:ext>
            </a:extLst>
          </p:cNvPr>
          <p:cNvSpPr>
            <a:spLocks/>
          </p:cNvSpPr>
          <p:nvPr/>
        </p:nvSpPr>
        <p:spPr>
          <a:xfrm>
            <a:off x="8152974" y="5992398"/>
            <a:ext cx="2351474" cy="312986"/>
          </a:xfrm>
          <a:prstGeom prst="rect">
            <a:avLst/>
          </a:prstGeom>
        </p:spPr>
        <p:txBody>
          <a:bodyPr/>
          <a:lstStyle/>
          <a:p>
            <a:pPr defTabSz="777240">
              <a:spcAft>
                <a:spcPts val="600"/>
              </a:spcAft>
            </a:pPr>
            <a:fld id="{95CBEC59-7FF9-4688-98DF-89832A0C9025}" type="slidenum">
              <a:rPr lang="en-US" sz="1530" kern="1200">
                <a:solidFill>
                  <a:schemeClr val="tx1"/>
                </a:solidFill>
                <a:latin typeface="+mn-lt"/>
                <a:ea typeface="+mn-ea"/>
                <a:cs typeface="+mn-cs"/>
              </a:rPr>
              <a:pPr defTabSz="777240">
                <a:spcAft>
                  <a:spcPts val="600"/>
                </a:spcAft>
              </a:pPr>
              <a:t>10</a:t>
            </a:fld>
            <a:endParaRPr lang="en-US"/>
          </a:p>
        </p:txBody>
      </p:sp>
      <p:sp>
        <p:nvSpPr>
          <p:cNvPr id="7" name="Text Placeholder 6">
            <a:extLst>
              <a:ext uri="{FF2B5EF4-FFF2-40B4-BE49-F238E27FC236}">
                <a16:creationId xmlns:a16="http://schemas.microsoft.com/office/drawing/2014/main" id="{20612384-2065-5FD9-D62B-523641FC1D69}"/>
              </a:ext>
            </a:extLst>
          </p:cNvPr>
          <p:cNvSpPr>
            <a:spLocks/>
          </p:cNvSpPr>
          <p:nvPr/>
        </p:nvSpPr>
        <p:spPr>
          <a:xfrm>
            <a:off x="4601643" y="2112580"/>
            <a:ext cx="2791625" cy="1758048"/>
          </a:xfrm>
          <a:prstGeom prst="rect">
            <a:avLst/>
          </a:prstGeom>
          <a:ln>
            <a:solidFill>
              <a:schemeClr val="bg1"/>
            </a:solidFill>
          </a:ln>
        </p:spPr>
        <p:txBody>
          <a:bodyPr>
            <a:noAutofit/>
          </a:bodyPr>
          <a:lstStyle/>
          <a:p>
            <a:pPr defTabSz="777240">
              <a:spcAft>
                <a:spcPts val="600"/>
              </a:spcAft>
            </a:pPr>
            <a:r>
              <a:rPr lang="en-US" sz="2380" b="1" kern="1200">
                <a:solidFill>
                  <a:schemeClr val="tx1"/>
                </a:solidFill>
                <a:latin typeface="+mn-lt"/>
                <a:ea typeface="+mn-ea"/>
                <a:cs typeface="+mn-cs"/>
              </a:rPr>
              <a:t>Each survivor incurs an average of $122,000 lifetime costs associated with the abuse</a:t>
            </a:r>
            <a:endParaRPr lang="en-US" sz="2800" b="1" i="0"/>
          </a:p>
        </p:txBody>
      </p:sp>
      <p:sp>
        <p:nvSpPr>
          <p:cNvPr id="8" name="Text Placeholder 7">
            <a:extLst>
              <a:ext uri="{FF2B5EF4-FFF2-40B4-BE49-F238E27FC236}">
                <a16:creationId xmlns:a16="http://schemas.microsoft.com/office/drawing/2014/main" id="{66379EC5-523A-D886-6D94-0913D6B835D1}"/>
              </a:ext>
            </a:extLst>
          </p:cNvPr>
          <p:cNvSpPr>
            <a:spLocks/>
          </p:cNvSpPr>
          <p:nvPr/>
        </p:nvSpPr>
        <p:spPr>
          <a:xfrm>
            <a:off x="7618077" y="2158779"/>
            <a:ext cx="2791625" cy="1324291"/>
          </a:xfrm>
          <a:prstGeom prst="rect">
            <a:avLst/>
          </a:prstGeom>
          <a:ln>
            <a:solidFill>
              <a:schemeClr val="bg1"/>
            </a:solidFill>
          </a:ln>
        </p:spPr>
        <p:txBody>
          <a:bodyPr>
            <a:normAutofit/>
          </a:bodyPr>
          <a:lstStyle/>
          <a:p>
            <a:pPr defTabSz="777240">
              <a:spcAft>
                <a:spcPts val="600"/>
              </a:spcAft>
            </a:pPr>
            <a:r>
              <a:rPr lang="en-US" sz="2380" kern="1200">
                <a:solidFill>
                  <a:schemeClr val="tx1"/>
                </a:solidFill>
                <a:latin typeface="+mn-lt"/>
                <a:ea typeface="+mn-ea"/>
                <a:cs typeface="+mn-cs"/>
              </a:rPr>
              <a:t>Chronic housing and financial instability</a:t>
            </a:r>
            <a:endParaRPr lang="en-US" sz="2800"/>
          </a:p>
        </p:txBody>
      </p:sp>
      <p:sp>
        <p:nvSpPr>
          <p:cNvPr id="9" name="Text Placeholder 8">
            <a:extLst>
              <a:ext uri="{FF2B5EF4-FFF2-40B4-BE49-F238E27FC236}">
                <a16:creationId xmlns:a16="http://schemas.microsoft.com/office/drawing/2014/main" id="{C0D18A37-D8E8-9DCC-1FCF-95119C0630FF}"/>
              </a:ext>
            </a:extLst>
          </p:cNvPr>
          <p:cNvSpPr>
            <a:spLocks/>
          </p:cNvSpPr>
          <p:nvPr/>
        </p:nvSpPr>
        <p:spPr>
          <a:xfrm>
            <a:off x="1506326" y="4450509"/>
            <a:ext cx="2791625" cy="1246334"/>
          </a:xfrm>
          <a:prstGeom prst="rect">
            <a:avLst/>
          </a:prstGeom>
          <a:ln>
            <a:solidFill>
              <a:schemeClr val="bg1"/>
            </a:solidFill>
          </a:ln>
        </p:spPr>
        <p:txBody>
          <a:bodyPr>
            <a:normAutofit/>
          </a:bodyPr>
          <a:lstStyle/>
          <a:p>
            <a:pPr defTabSz="777240">
              <a:spcAft>
                <a:spcPts val="600"/>
              </a:spcAft>
            </a:pPr>
            <a:r>
              <a:rPr lang="en-US" sz="2380" kern="1200" dirty="0">
                <a:solidFill>
                  <a:schemeClr val="tx1"/>
                </a:solidFill>
                <a:latin typeface="+mn-lt"/>
                <a:ea typeface="+mn-ea"/>
                <a:cs typeface="+mn-cs"/>
              </a:rPr>
              <a:t>Survivors experience a range of poor health outcomes</a:t>
            </a:r>
            <a:endParaRPr lang="en-US" sz="2800" dirty="0"/>
          </a:p>
        </p:txBody>
      </p:sp>
      <p:sp>
        <p:nvSpPr>
          <p:cNvPr id="10" name="Text Placeholder 9">
            <a:extLst>
              <a:ext uri="{FF2B5EF4-FFF2-40B4-BE49-F238E27FC236}">
                <a16:creationId xmlns:a16="http://schemas.microsoft.com/office/drawing/2014/main" id="{1E81C2D8-3D0E-0216-A0AF-840018720125}"/>
              </a:ext>
            </a:extLst>
          </p:cNvPr>
          <p:cNvSpPr>
            <a:spLocks/>
          </p:cNvSpPr>
          <p:nvPr/>
        </p:nvSpPr>
        <p:spPr>
          <a:xfrm>
            <a:off x="4601643" y="4450509"/>
            <a:ext cx="2791625" cy="1246334"/>
          </a:xfrm>
          <a:prstGeom prst="rect">
            <a:avLst/>
          </a:prstGeom>
          <a:ln>
            <a:solidFill>
              <a:schemeClr val="bg1"/>
            </a:solidFill>
          </a:ln>
        </p:spPr>
        <p:txBody>
          <a:bodyPr>
            <a:normAutofit/>
          </a:bodyPr>
          <a:lstStyle/>
          <a:p>
            <a:pPr defTabSz="777240">
              <a:spcAft>
                <a:spcPts val="600"/>
              </a:spcAft>
            </a:pPr>
            <a:r>
              <a:rPr lang="en-US" sz="2720" kern="1200" dirty="0">
                <a:solidFill>
                  <a:schemeClr val="tx1"/>
                </a:solidFill>
                <a:latin typeface="+mn-lt"/>
                <a:ea typeface="+mn-ea"/>
                <a:cs typeface="+mn-cs"/>
              </a:rPr>
              <a:t>Mental health and substance use</a:t>
            </a:r>
            <a:endParaRPr lang="en-US" sz="3200" dirty="0"/>
          </a:p>
        </p:txBody>
      </p:sp>
      <p:sp>
        <p:nvSpPr>
          <p:cNvPr id="11" name="Text Placeholder 10">
            <a:extLst>
              <a:ext uri="{FF2B5EF4-FFF2-40B4-BE49-F238E27FC236}">
                <a16:creationId xmlns:a16="http://schemas.microsoft.com/office/drawing/2014/main" id="{5AC2CABC-2559-B7F9-857F-F88071C21D06}"/>
              </a:ext>
            </a:extLst>
          </p:cNvPr>
          <p:cNvSpPr>
            <a:spLocks/>
          </p:cNvSpPr>
          <p:nvPr/>
        </p:nvSpPr>
        <p:spPr>
          <a:xfrm>
            <a:off x="7673020" y="4382809"/>
            <a:ext cx="3012654" cy="1246334"/>
          </a:xfrm>
          <a:prstGeom prst="rect">
            <a:avLst/>
          </a:prstGeom>
          <a:ln>
            <a:solidFill>
              <a:schemeClr val="bg1"/>
            </a:solidFill>
          </a:ln>
        </p:spPr>
        <p:txBody>
          <a:bodyPr>
            <a:normAutofit/>
          </a:bodyPr>
          <a:lstStyle/>
          <a:p>
            <a:pPr defTabSz="777240">
              <a:spcAft>
                <a:spcPts val="600"/>
              </a:spcAft>
            </a:pPr>
            <a:r>
              <a:rPr lang="en-US" sz="2720" kern="1200" dirty="0">
                <a:solidFill>
                  <a:schemeClr val="tx1"/>
                </a:solidFill>
                <a:latin typeface="+mn-lt"/>
                <a:ea typeface="+mn-ea"/>
                <a:cs typeface="+mn-cs"/>
              </a:rPr>
              <a:t>Loss of custody, impact on children </a:t>
            </a:r>
          </a:p>
          <a:p>
            <a:pPr>
              <a:spcAft>
                <a:spcPts val="600"/>
              </a:spcAft>
            </a:pPr>
            <a:endParaRPr lang="en-US" dirty="0"/>
          </a:p>
        </p:txBody>
      </p:sp>
    </p:spTree>
    <p:extLst>
      <p:ext uri="{BB962C8B-B14F-4D97-AF65-F5344CB8AC3E}">
        <p14:creationId xmlns:p14="http://schemas.microsoft.com/office/powerpoint/2010/main" val="93316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EA007-C25A-19CA-4033-C8A04187C9EB}"/>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600" kern="1200">
                <a:solidFill>
                  <a:schemeClr val="tx1"/>
                </a:solidFill>
                <a:latin typeface="+mj-lt"/>
                <a:ea typeface="+mj-ea"/>
                <a:cs typeface="+mj-cs"/>
              </a:rPr>
              <a:t>Perpetrator Outcomes</a:t>
            </a: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hart of people with text&#10;&#10;Description automatically generated">
            <a:extLst>
              <a:ext uri="{FF2B5EF4-FFF2-40B4-BE49-F238E27FC236}">
                <a16:creationId xmlns:a16="http://schemas.microsoft.com/office/drawing/2014/main" id="{E30F3516-7BE3-8031-D0BB-B637D364369B}"/>
              </a:ext>
            </a:extLst>
          </p:cNvPr>
          <p:cNvPicPr>
            <a:picLocks noChangeAspect="1"/>
          </p:cNvPicPr>
          <p:nvPr/>
        </p:nvPicPr>
        <p:blipFill>
          <a:blip r:embed="rId2"/>
          <a:stretch>
            <a:fillRect/>
          </a:stretch>
        </p:blipFill>
        <p:spPr>
          <a:xfrm>
            <a:off x="4654296" y="691765"/>
            <a:ext cx="7214616" cy="5447037"/>
          </a:xfrm>
          <a:prstGeom prst="rect">
            <a:avLst/>
          </a:prstGeom>
          <a:noFill/>
        </p:spPr>
      </p:pic>
      <p:sp>
        <p:nvSpPr>
          <p:cNvPr id="3" name="Slide Number Placeholder 2">
            <a:extLst>
              <a:ext uri="{FF2B5EF4-FFF2-40B4-BE49-F238E27FC236}">
                <a16:creationId xmlns:a16="http://schemas.microsoft.com/office/drawing/2014/main" id="{344C7C6D-A012-B2E7-0BF8-77DF71BE7C5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95CBEC59-7FF9-4688-98DF-89832A0C9025}" type="slidenum">
              <a:rPr lang="en-US" smtClean="0"/>
              <a:pPr>
                <a:spcAft>
                  <a:spcPts val="600"/>
                </a:spcAft>
              </a:pPr>
              <a:t>11</a:t>
            </a:fld>
            <a:endParaRPr lang="en-US"/>
          </a:p>
        </p:txBody>
      </p:sp>
    </p:spTree>
    <p:extLst>
      <p:ext uri="{BB962C8B-B14F-4D97-AF65-F5344CB8AC3E}">
        <p14:creationId xmlns:p14="http://schemas.microsoft.com/office/powerpoint/2010/main" val="1472630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7F406-1E50-088E-1DCF-E325364DC890}"/>
              </a:ext>
            </a:extLst>
          </p:cNvPr>
          <p:cNvSpPr>
            <a:spLocks noGrp="1"/>
          </p:cNvSpPr>
          <p:nvPr>
            <p:ph type="title"/>
          </p:nvPr>
        </p:nvSpPr>
        <p:spPr>
          <a:xfrm>
            <a:off x="1069450" y="637372"/>
            <a:ext cx="9151901" cy="697044"/>
          </a:xfrm>
        </p:spPr>
        <p:txBody>
          <a:bodyPr/>
          <a:lstStyle/>
          <a:p>
            <a:r>
              <a:rPr lang="en-US">
                <a:solidFill>
                  <a:schemeClr val="accent5"/>
                </a:solidFill>
              </a:rPr>
              <a:t>How we Work with Survivors at EFC</a:t>
            </a:r>
            <a:endParaRPr lang="en-US" dirty="0">
              <a:solidFill>
                <a:schemeClr val="accent5"/>
              </a:solidFill>
            </a:endParaRPr>
          </a:p>
        </p:txBody>
      </p:sp>
      <p:sp>
        <p:nvSpPr>
          <p:cNvPr id="3" name="Text Placeholder 2">
            <a:extLst>
              <a:ext uri="{FF2B5EF4-FFF2-40B4-BE49-F238E27FC236}">
                <a16:creationId xmlns:a16="http://schemas.microsoft.com/office/drawing/2014/main" id="{DA5C8F9F-1F58-3201-4E38-E3687FB33F58}"/>
              </a:ext>
            </a:extLst>
          </p:cNvPr>
          <p:cNvSpPr>
            <a:spLocks noGrp="1"/>
          </p:cNvSpPr>
          <p:nvPr>
            <p:ph type="body" sz="half" idx="2"/>
          </p:nvPr>
        </p:nvSpPr>
        <p:spPr>
          <a:xfrm>
            <a:off x="889772" y="1563785"/>
            <a:ext cx="3256674" cy="499493"/>
          </a:xfrm>
        </p:spPr>
        <p:txBody>
          <a:bodyPr/>
          <a:lstStyle/>
          <a:p>
            <a:r>
              <a:rPr lang="en-US"/>
              <a:t>Emergency services</a:t>
            </a:r>
            <a:endParaRPr lang="en-US" dirty="0"/>
          </a:p>
        </p:txBody>
      </p:sp>
      <p:sp>
        <p:nvSpPr>
          <p:cNvPr id="5" name="Slide Number Placeholder 4">
            <a:extLst>
              <a:ext uri="{FF2B5EF4-FFF2-40B4-BE49-F238E27FC236}">
                <a16:creationId xmlns:a16="http://schemas.microsoft.com/office/drawing/2014/main" id="{D2F2870B-2F6D-8689-B2D8-477530B09375}"/>
              </a:ext>
            </a:extLst>
          </p:cNvPr>
          <p:cNvSpPr>
            <a:spLocks noGrp="1"/>
          </p:cNvSpPr>
          <p:nvPr>
            <p:ph type="sldNum" sz="quarter" idx="12"/>
          </p:nvPr>
        </p:nvSpPr>
        <p:spPr/>
        <p:txBody>
          <a:bodyPr/>
          <a:lstStyle/>
          <a:p>
            <a:fld id="{95CBEC59-7FF9-4688-98DF-89832A0C9025}" type="slidenum">
              <a:rPr lang="en-US" smtClean="0"/>
              <a:t>12</a:t>
            </a:fld>
            <a:endParaRPr lang="en-US" dirty="0"/>
          </a:p>
        </p:txBody>
      </p:sp>
      <p:sp>
        <p:nvSpPr>
          <p:cNvPr id="7" name="Text Placeholder 6">
            <a:extLst>
              <a:ext uri="{FF2B5EF4-FFF2-40B4-BE49-F238E27FC236}">
                <a16:creationId xmlns:a16="http://schemas.microsoft.com/office/drawing/2014/main" id="{3D0D774F-C36F-F9E9-0B48-5A634EB826C8}"/>
              </a:ext>
            </a:extLst>
          </p:cNvPr>
          <p:cNvSpPr>
            <a:spLocks noGrp="1"/>
          </p:cNvSpPr>
          <p:nvPr>
            <p:ph type="body" sz="half" idx="16"/>
          </p:nvPr>
        </p:nvSpPr>
        <p:spPr>
          <a:xfrm>
            <a:off x="7871485" y="1565937"/>
            <a:ext cx="3256674" cy="622516"/>
          </a:xfrm>
        </p:spPr>
        <p:txBody>
          <a:bodyPr>
            <a:normAutofit/>
          </a:bodyPr>
          <a:lstStyle/>
          <a:p>
            <a:r>
              <a:rPr lang="en-US"/>
              <a:t>Counseling</a:t>
            </a:r>
            <a:endParaRPr lang="en-US" dirty="0"/>
          </a:p>
        </p:txBody>
      </p:sp>
      <p:sp>
        <p:nvSpPr>
          <p:cNvPr id="8" name="Text Placeholder 7">
            <a:extLst>
              <a:ext uri="{FF2B5EF4-FFF2-40B4-BE49-F238E27FC236}">
                <a16:creationId xmlns:a16="http://schemas.microsoft.com/office/drawing/2014/main" id="{94C1A4BC-1371-4480-F1F4-C7C99F1091B4}"/>
              </a:ext>
            </a:extLst>
          </p:cNvPr>
          <p:cNvSpPr>
            <a:spLocks noGrp="1"/>
          </p:cNvSpPr>
          <p:nvPr>
            <p:ph type="body" sz="half" idx="17"/>
          </p:nvPr>
        </p:nvSpPr>
        <p:spPr>
          <a:xfrm>
            <a:off x="889772" y="3925648"/>
            <a:ext cx="3256674" cy="810032"/>
          </a:xfrm>
        </p:spPr>
        <p:txBody>
          <a:bodyPr>
            <a:normAutofit/>
          </a:bodyPr>
          <a:lstStyle/>
          <a:p>
            <a:r>
              <a:rPr lang="en-US"/>
              <a:t>Housing and Financial Advocacy</a:t>
            </a:r>
            <a:endParaRPr lang="en-US" dirty="0"/>
          </a:p>
        </p:txBody>
      </p:sp>
      <p:sp>
        <p:nvSpPr>
          <p:cNvPr id="9" name="Text Placeholder 8">
            <a:extLst>
              <a:ext uri="{FF2B5EF4-FFF2-40B4-BE49-F238E27FC236}">
                <a16:creationId xmlns:a16="http://schemas.microsoft.com/office/drawing/2014/main" id="{36A6DD70-0577-BBA0-CA89-97CDB5E148A4}"/>
              </a:ext>
            </a:extLst>
          </p:cNvPr>
          <p:cNvSpPr>
            <a:spLocks noGrp="1"/>
          </p:cNvSpPr>
          <p:nvPr>
            <p:ph type="body" sz="half" idx="18"/>
          </p:nvPr>
        </p:nvSpPr>
        <p:spPr>
          <a:xfrm>
            <a:off x="4276916" y="4013214"/>
            <a:ext cx="3256674" cy="930765"/>
          </a:xfrm>
        </p:spPr>
        <p:txBody>
          <a:bodyPr>
            <a:normAutofit/>
          </a:bodyPr>
          <a:lstStyle/>
          <a:p>
            <a:r>
              <a:rPr lang="en-US"/>
              <a:t>Vulnerable Populations Access Programs</a:t>
            </a:r>
            <a:endParaRPr lang="en-US" dirty="0"/>
          </a:p>
        </p:txBody>
      </p:sp>
      <p:sp>
        <p:nvSpPr>
          <p:cNvPr id="10" name="Text Placeholder 9">
            <a:extLst>
              <a:ext uri="{FF2B5EF4-FFF2-40B4-BE49-F238E27FC236}">
                <a16:creationId xmlns:a16="http://schemas.microsoft.com/office/drawing/2014/main" id="{32534F86-012A-3AA4-4157-F5C1FC600AE2}"/>
              </a:ext>
            </a:extLst>
          </p:cNvPr>
          <p:cNvSpPr>
            <a:spLocks noGrp="1"/>
          </p:cNvSpPr>
          <p:nvPr>
            <p:ph type="body" sz="half" idx="19"/>
          </p:nvPr>
        </p:nvSpPr>
        <p:spPr>
          <a:xfrm>
            <a:off x="8006525" y="4048888"/>
            <a:ext cx="3256674" cy="859415"/>
          </a:xfrm>
        </p:spPr>
        <p:txBody>
          <a:bodyPr>
            <a:normAutofit/>
          </a:bodyPr>
          <a:lstStyle/>
          <a:p>
            <a:r>
              <a:rPr lang="en-US"/>
              <a:t>Community Education and Prevention</a:t>
            </a:r>
            <a:endParaRPr lang="en-US" dirty="0"/>
          </a:p>
        </p:txBody>
      </p:sp>
      <p:sp>
        <p:nvSpPr>
          <p:cNvPr id="11" name="Text Placeholder 10">
            <a:extLst>
              <a:ext uri="{FF2B5EF4-FFF2-40B4-BE49-F238E27FC236}">
                <a16:creationId xmlns:a16="http://schemas.microsoft.com/office/drawing/2014/main" id="{628FF376-4CE6-532C-2386-7AA3DCD2948C}"/>
              </a:ext>
            </a:extLst>
          </p:cNvPr>
          <p:cNvSpPr>
            <a:spLocks noGrp="1"/>
          </p:cNvSpPr>
          <p:nvPr>
            <p:ph type="body" sz="half" idx="20"/>
          </p:nvPr>
        </p:nvSpPr>
        <p:spPr>
          <a:xfrm>
            <a:off x="889772" y="1878852"/>
            <a:ext cx="3256674" cy="2046795"/>
          </a:xfrm>
        </p:spPr>
        <p:txBody>
          <a:bodyPr>
            <a:noAutofit/>
          </a:bodyPr>
          <a:lstStyle/>
          <a:p>
            <a:r>
              <a:rPr lang="en-US" sz="1800" b="0" dirty="0"/>
              <a:t>Emergency shelter, short-term motel stays, physical response to hospitals and PD, financial support, transportation within and outside of local areas, food and clothing as needed. Security systems, lock changes, advocacy with PD, Safe Pet..</a:t>
            </a:r>
          </a:p>
        </p:txBody>
      </p:sp>
      <p:sp>
        <p:nvSpPr>
          <p:cNvPr id="12" name="Text Placeholder 11">
            <a:extLst>
              <a:ext uri="{FF2B5EF4-FFF2-40B4-BE49-F238E27FC236}">
                <a16:creationId xmlns:a16="http://schemas.microsoft.com/office/drawing/2014/main" id="{F8A263FA-D1AB-6E06-3D3C-37C052AEB7BF}"/>
              </a:ext>
            </a:extLst>
          </p:cNvPr>
          <p:cNvSpPr>
            <a:spLocks noGrp="1"/>
          </p:cNvSpPr>
          <p:nvPr>
            <p:ph type="body" sz="half" idx="21"/>
          </p:nvPr>
        </p:nvSpPr>
        <p:spPr>
          <a:xfrm>
            <a:off x="4276916" y="2099196"/>
            <a:ext cx="3256674" cy="1687639"/>
          </a:xfrm>
        </p:spPr>
        <p:txBody>
          <a:bodyPr>
            <a:normAutofit/>
          </a:bodyPr>
          <a:lstStyle/>
          <a:p>
            <a:r>
              <a:rPr lang="en-US" sz="2400">
                <a:solidFill>
                  <a:schemeClr val="tx2"/>
                </a:solidFill>
              </a:rPr>
              <a:t>Assistance and support in applying for 209a and 258e; advocacy with CLA, referrals to VRLC</a:t>
            </a:r>
            <a:endParaRPr lang="en-US" sz="2400" dirty="0">
              <a:solidFill>
                <a:schemeClr val="tx2"/>
              </a:solidFill>
            </a:endParaRPr>
          </a:p>
        </p:txBody>
      </p:sp>
      <p:sp>
        <p:nvSpPr>
          <p:cNvPr id="13" name="Text Placeholder 12">
            <a:extLst>
              <a:ext uri="{FF2B5EF4-FFF2-40B4-BE49-F238E27FC236}">
                <a16:creationId xmlns:a16="http://schemas.microsoft.com/office/drawing/2014/main" id="{F70B0A12-BCCF-E543-803C-00CF6C113469}"/>
              </a:ext>
            </a:extLst>
          </p:cNvPr>
          <p:cNvSpPr>
            <a:spLocks noGrp="1"/>
          </p:cNvSpPr>
          <p:nvPr>
            <p:ph type="body" sz="half" idx="22"/>
          </p:nvPr>
        </p:nvSpPr>
        <p:spPr>
          <a:xfrm>
            <a:off x="7919326" y="1984685"/>
            <a:ext cx="3343873" cy="1774056"/>
          </a:xfrm>
        </p:spPr>
        <p:txBody>
          <a:bodyPr>
            <a:noAutofit/>
          </a:bodyPr>
          <a:lstStyle/>
          <a:p>
            <a:r>
              <a:rPr lang="en-US" sz="2000">
                <a:solidFill>
                  <a:schemeClr val="tx2"/>
                </a:solidFill>
              </a:rPr>
              <a:t>Short term individual counseling for adult survivors of domestic and sexual violence. Long term peer support groups.</a:t>
            </a:r>
            <a:endParaRPr lang="en-US" sz="2000" dirty="0">
              <a:solidFill>
                <a:schemeClr val="tx2"/>
              </a:solidFill>
            </a:endParaRPr>
          </a:p>
        </p:txBody>
      </p:sp>
      <p:sp>
        <p:nvSpPr>
          <p:cNvPr id="14" name="Text Placeholder 13">
            <a:extLst>
              <a:ext uri="{FF2B5EF4-FFF2-40B4-BE49-F238E27FC236}">
                <a16:creationId xmlns:a16="http://schemas.microsoft.com/office/drawing/2014/main" id="{F73C0721-E5E6-58DB-DB53-2AD417708DC6}"/>
              </a:ext>
            </a:extLst>
          </p:cNvPr>
          <p:cNvSpPr>
            <a:spLocks noGrp="1"/>
          </p:cNvSpPr>
          <p:nvPr>
            <p:ph type="body" sz="half" idx="23"/>
          </p:nvPr>
        </p:nvSpPr>
        <p:spPr>
          <a:xfrm>
            <a:off x="850743" y="4681204"/>
            <a:ext cx="3334732" cy="1375425"/>
          </a:xfrm>
        </p:spPr>
        <p:txBody>
          <a:bodyPr>
            <a:noAutofit/>
          </a:bodyPr>
          <a:lstStyle/>
          <a:p>
            <a:r>
              <a:rPr lang="en-US" sz="1800">
                <a:solidFill>
                  <a:schemeClr val="tx2"/>
                </a:solidFill>
              </a:rPr>
              <a:t>Assistance with housing applications and resources, applying for financial benefits, cash assistance, care repairs, Money School</a:t>
            </a:r>
            <a:endParaRPr lang="en-US" sz="1800" dirty="0">
              <a:solidFill>
                <a:schemeClr val="tx2"/>
              </a:solidFill>
            </a:endParaRPr>
          </a:p>
        </p:txBody>
      </p:sp>
      <p:sp>
        <p:nvSpPr>
          <p:cNvPr id="15" name="Text Placeholder 14">
            <a:extLst>
              <a:ext uri="{FF2B5EF4-FFF2-40B4-BE49-F238E27FC236}">
                <a16:creationId xmlns:a16="http://schemas.microsoft.com/office/drawing/2014/main" id="{CBF89A2B-00BF-9D02-B216-31989AD4BE2F}"/>
              </a:ext>
            </a:extLst>
          </p:cNvPr>
          <p:cNvSpPr>
            <a:spLocks noGrp="1"/>
          </p:cNvSpPr>
          <p:nvPr>
            <p:ph type="body" sz="half" idx="24"/>
          </p:nvPr>
        </p:nvSpPr>
        <p:spPr>
          <a:xfrm>
            <a:off x="4276916" y="4821836"/>
            <a:ext cx="3256674" cy="697043"/>
          </a:xfrm>
        </p:spPr>
        <p:txBody>
          <a:bodyPr>
            <a:normAutofit/>
          </a:bodyPr>
          <a:lstStyle/>
          <a:p>
            <a:r>
              <a:rPr lang="en-US" sz="2400" dirty="0">
                <a:solidFill>
                  <a:schemeClr val="tx2"/>
                </a:solidFill>
              </a:rPr>
              <a:t>LGBTQ+, SAJI, DJP, CEDV</a:t>
            </a:r>
          </a:p>
        </p:txBody>
      </p:sp>
      <p:sp>
        <p:nvSpPr>
          <p:cNvPr id="16" name="Text Placeholder 15">
            <a:extLst>
              <a:ext uri="{FF2B5EF4-FFF2-40B4-BE49-F238E27FC236}">
                <a16:creationId xmlns:a16="http://schemas.microsoft.com/office/drawing/2014/main" id="{6FB2F3DD-9380-9509-59B8-71CC7FCAE06B}"/>
              </a:ext>
            </a:extLst>
          </p:cNvPr>
          <p:cNvSpPr>
            <a:spLocks noGrp="1"/>
          </p:cNvSpPr>
          <p:nvPr>
            <p:ph type="body" sz="half" idx="25"/>
          </p:nvPr>
        </p:nvSpPr>
        <p:spPr>
          <a:xfrm>
            <a:off x="8006525" y="4830611"/>
            <a:ext cx="3256674" cy="1226019"/>
          </a:xfrm>
        </p:spPr>
        <p:txBody>
          <a:bodyPr>
            <a:normAutofit/>
          </a:bodyPr>
          <a:lstStyle/>
          <a:p>
            <a:r>
              <a:rPr lang="en-US" sz="2000">
                <a:solidFill>
                  <a:schemeClr val="tx2"/>
                </a:solidFill>
              </a:rPr>
              <a:t>Middle Schools and High Schools, organizations and agencies, awareness campaigns</a:t>
            </a:r>
            <a:endParaRPr lang="en-US" sz="2000" dirty="0">
              <a:solidFill>
                <a:schemeClr val="tx2"/>
              </a:solidFill>
            </a:endParaRPr>
          </a:p>
        </p:txBody>
      </p:sp>
      <p:sp>
        <p:nvSpPr>
          <p:cNvPr id="6" name="Text Placeholder 5">
            <a:extLst>
              <a:ext uri="{FF2B5EF4-FFF2-40B4-BE49-F238E27FC236}">
                <a16:creationId xmlns:a16="http://schemas.microsoft.com/office/drawing/2014/main" id="{5A390748-473A-6151-F02E-3E25EDB7BFE4}"/>
              </a:ext>
            </a:extLst>
          </p:cNvPr>
          <p:cNvSpPr>
            <a:spLocks noGrp="1"/>
          </p:cNvSpPr>
          <p:nvPr>
            <p:ph type="body" sz="quarter" idx="15"/>
          </p:nvPr>
        </p:nvSpPr>
        <p:spPr>
          <a:xfrm>
            <a:off x="4276916" y="1580347"/>
            <a:ext cx="3256674" cy="499493"/>
          </a:xfrm>
        </p:spPr>
        <p:txBody>
          <a:bodyPr>
            <a:normAutofit/>
          </a:bodyPr>
          <a:lstStyle/>
          <a:p>
            <a:r>
              <a:rPr lang="en-US" sz="2400" b="1" i="0"/>
              <a:t>Court Advocacy</a:t>
            </a:r>
            <a:endParaRPr lang="en-US" sz="2400" b="1" i="0" dirty="0"/>
          </a:p>
        </p:txBody>
      </p:sp>
    </p:spTree>
    <p:extLst>
      <p:ext uri="{BB962C8B-B14F-4D97-AF65-F5344CB8AC3E}">
        <p14:creationId xmlns:p14="http://schemas.microsoft.com/office/powerpoint/2010/main" val="213302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8A253-C2F6-8148-FB0F-D7C7562AB81E}"/>
              </a:ext>
            </a:extLst>
          </p:cNvPr>
          <p:cNvSpPr>
            <a:spLocks noGrp="1"/>
          </p:cNvSpPr>
          <p:nvPr>
            <p:ph type="title"/>
          </p:nvPr>
        </p:nvSpPr>
        <p:spPr/>
        <p:txBody>
          <a:bodyPr/>
          <a:lstStyle/>
          <a:p>
            <a:r>
              <a:rPr lang="en-US" dirty="0"/>
              <a:t>Danger Assessment and</a:t>
            </a:r>
          </a:p>
        </p:txBody>
      </p:sp>
      <p:pic>
        <p:nvPicPr>
          <p:cNvPr id="10" name="Picture Placeholder 9" descr="Person holding hand">
            <a:extLst>
              <a:ext uri="{FF2B5EF4-FFF2-40B4-BE49-F238E27FC236}">
                <a16:creationId xmlns:a16="http://schemas.microsoft.com/office/drawing/2014/main" id="{C1A75CEE-EDDD-696F-37C3-6861E482FBC4}"/>
              </a:ext>
            </a:extLst>
          </p:cNvPr>
          <p:cNvPicPr>
            <a:picLocks noGrp="1" noChangeAspect="1"/>
          </p:cNvPicPr>
          <p:nvPr>
            <p:ph type="pic" idx="1"/>
          </p:nvPr>
        </p:nvPicPr>
        <p:blipFill>
          <a:blip r:embed="rId2"/>
          <a:srcRect l="24540" r="24540"/>
          <a:stretch>
            <a:fillRect/>
          </a:stretch>
        </p:blipFill>
        <p:spPr/>
      </p:pic>
      <p:sp>
        <p:nvSpPr>
          <p:cNvPr id="4" name="Text Placeholder 3">
            <a:extLst>
              <a:ext uri="{FF2B5EF4-FFF2-40B4-BE49-F238E27FC236}">
                <a16:creationId xmlns:a16="http://schemas.microsoft.com/office/drawing/2014/main" id="{C83C5FDF-35D0-C2A9-7260-FED92D1429F6}"/>
              </a:ext>
            </a:extLst>
          </p:cNvPr>
          <p:cNvSpPr>
            <a:spLocks noGrp="1"/>
          </p:cNvSpPr>
          <p:nvPr>
            <p:ph type="body" sz="half" idx="2"/>
          </p:nvPr>
        </p:nvSpPr>
        <p:spPr/>
        <p:txBody>
          <a:bodyPr>
            <a:normAutofit/>
          </a:bodyPr>
          <a:lstStyle/>
          <a:p>
            <a:r>
              <a:rPr lang="en-US" sz="4000" b="0" dirty="0">
                <a:latin typeface="+mj-lt"/>
              </a:rPr>
              <a:t>Safety Planning</a:t>
            </a:r>
          </a:p>
        </p:txBody>
      </p:sp>
      <p:sp>
        <p:nvSpPr>
          <p:cNvPr id="5" name="Slide Number Placeholder 4">
            <a:extLst>
              <a:ext uri="{FF2B5EF4-FFF2-40B4-BE49-F238E27FC236}">
                <a16:creationId xmlns:a16="http://schemas.microsoft.com/office/drawing/2014/main" id="{B8DE9371-CBF6-6FB8-3274-458BF6532A65}"/>
              </a:ext>
            </a:extLst>
          </p:cNvPr>
          <p:cNvSpPr>
            <a:spLocks noGrp="1"/>
          </p:cNvSpPr>
          <p:nvPr>
            <p:ph type="sldNum" sz="quarter" idx="12"/>
          </p:nvPr>
        </p:nvSpPr>
        <p:spPr/>
        <p:txBody>
          <a:bodyPr/>
          <a:lstStyle/>
          <a:p>
            <a:fld id="{95CBEC59-7FF9-4688-98DF-89832A0C9025}" type="slidenum">
              <a:rPr lang="en-US" smtClean="0"/>
              <a:t>13</a:t>
            </a:fld>
            <a:endParaRPr lang="en-US" dirty="0"/>
          </a:p>
        </p:txBody>
      </p:sp>
    </p:spTree>
    <p:extLst>
      <p:ext uri="{BB962C8B-B14F-4D97-AF65-F5344CB8AC3E}">
        <p14:creationId xmlns:p14="http://schemas.microsoft.com/office/powerpoint/2010/main" val="2024595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AB2C2-C7E9-0561-1A47-643920BBD351}"/>
              </a:ext>
            </a:extLst>
          </p:cNvPr>
          <p:cNvSpPr>
            <a:spLocks noGrp="1"/>
          </p:cNvSpPr>
          <p:nvPr>
            <p:ph type="title"/>
          </p:nvPr>
        </p:nvSpPr>
        <p:spPr>
          <a:xfrm>
            <a:off x="928799" y="607100"/>
            <a:ext cx="8471679" cy="697044"/>
          </a:xfrm>
        </p:spPr>
        <p:txBody>
          <a:bodyPr/>
          <a:lstStyle/>
          <a:p>
            <a:r>
              <a:rPr lang="en-US" dirty="0">
                <a:solidFill>
                  <a:schemeClr val="accent1"/>
                </a:solidFill>
              </a:rPr>
              <a:t>The Danger Assessment</a:t>
            </a:r>
          </a:p>
        </p:txBody>
      </p:sp>
      <p:sp>
        <p:nvSpPr>
          <p:cNvPr id="3" name="Text Placeholder 2">
            <a:extLst>
              <a:ext uri="{FF2B5EF4-FFF2-40B4-BE49-F238E27FC236}">
                <a16:creationId xmlns:a16="http://schemas.microsoft.com/office/drawing/2014/main" id="{CBD6590F-3F38-ED14-5075-01721F93ECD7}"/>
              </a:ext>
            </a:extLst>
          </p:cNvPr>
          <p:cNvSpPr>
            <a:spLocks noGrp="1"/>
          </p:cNvSpPr>
          <p:nvPr>
            <p:ph type="body" sz="half" idx="2"/>
          </p:nvPr>
        </p:nvSpPr>
        <p:spPr>
          <a:xfrm>
            <a:off x="928801" y="2098132"/>
            <a:ext cx="3256674" cy="499493"/>
          </a:xfrm>
        </p:spPr>
        <p:txBody>
          <a:bodyPr/>
          <a:lstStyle/>
          <a:p>
            <a:r>
              <a:rPr lang="en-US" dirty="0"/>
              <a:t>Escalation</a:t>
            </a:r>
          </a:p>
        </p:txBody>
      </p:sp>
      <p:sp>
        <p:nvSpPr>
          <p:cNvPr id="5" name="Slide Number Placeholder 4">
            <a:extLst>
              <a:ext uri="{FF2B5EF4-FFF2-40B4-BE49-F238E27FC236}">
                <a16:creationId xmlns:a16="http://schemas.microsoft.com/office/drawing/2014/main" id="{30A50FFA-62BF-1035-070D-17DA0D500876}"/>
              </a:ext>
            </a:extLst>
          </p:cNvPr>
          <p:cNvSpPr>
            <a:spLocks noGrp="1"/>
          </p:cNvSpPr>
          <p:nvPr>
            <p:ph type="sldNum" sz="quarter" idx="12"/>
          </p:nvPr>
        </p:nvSpPr>
        <p:spPr/>
        <p:txBody>
          <a:bodyPr/>
          <a:lstStyle/>
          <a:p>
            <a:fld id="{95CBEC59-7FF9-4688-98DF-89832A0C9025}" type="slidenum">
              <a:rPr lang="en-US" smtClean="0"/>
              <a:t>14</a:t>
            </a:fld>
            <a:endParaRPr lang="en-US" dirty="0"/>
          </a:p>
        </p:txBody>
      </p:sp>
      <p:sp>
        <p:nvSpPr>
          <p:cNvPr id="7" name="Text Placeholder 6">
            <a:extLst>
              <a:ext uri="{FF2B5EF4-FFF2-40B4-BE49-F238E27FC236}">
                <a16:creationId xmlns:a16="http://schemas.microsoft.com/office/drawing/2014/main" id="{BF9C5443-3923-D200-1CC7-C273454E8001}"/>
              </a:ext>
            </a:extLst>
          </p:cNvPr>
          <p:cNvSpPr>
            <a:spLocks noGrp="1"/>
          </p:cNvSpPr>
          <p:nvPr>
            <p:ph type="body" sz="quarter" idx="14"/>
          </p:nvPr>
        </p:nvSpPr>
        <p:spPr>
          <a:xfrm>
            <a:off x="4453620" y="2114809"/>
            <a:ext cx="3256674" cy="499493"/>
          </a:xfrm>
        </p:spPr>
        <p:txBody>
          <a:bodyPr>
            <a:normAutofit/>
          </a:bodyPr>
          <a:lstStyle/>
          <a:p>
            <a:r>
              <a:rPr lang="en-US" sz="2400" b="1" i="0" dirty="0"/>
              <a:t>Presence of a gun</a:t>
            </a:r>
          </a:p>
        </p:txBody>
      </p:sp>
      <p:sp>
        <p:nvSpPr>
          <p:cNvPr id="8" name="Text Placeholder 7">
            <a:extLst>
              <a:ext uri="{FF2B5EF4-FFF2-40B4-BE49-F238E27FC236}">
                <a16:creationId xmlns:a16="http://schemas.microsoft.com/office/drawing/2014/main" id="{FC04AD8E-0B13-01D8-E124-DD3CC5B3B62F}"/>
              </a:ext>
            </a:extLst>
          </p:cNvPr>
          <p:cNvSpPr>
            <a:spLocks noGrp="1"/>
          </p:cNvSpPr>
          <p:nvPr>
            <p:ph type="body" sz="half" idx="16"/>
          </p:nvPr>
        </p:nvSpPr>
        <p:spPr>
          <a:xfrm>
            <a:off x="8006525" y="2119825"/>
            <a:ext cx="3256674" cy="499493"/>
          </a:xfrm>
        </p:spPr>
        <p:txBody>
          <a:bodyPr>
            <a:normAutofit/>
          </a:bodyPr>
          <a:lstStyle/>
          <a:p>
            <a:r>
              <a:rPr lang="en-US" sz="2800" dirty="0"/>
              <a:t>Previous separations</a:t>
            </a:r>
          </a:p>
        </p:txBody>
      </p:sp>
      <p:sp>
        <p:nvSpPr>
          <p:cNvPr id="9" name="Text Placeholder 8">
            <a:extLst>
              <a:ext uri="{FF2B5EF4-FFF2-40B4-BE49-F238E27FC236}">
                <a16:creationId xmlns:a16="http://schemas.microsoft.com/office/drawing/2014/main" id="{A6546308-D6AC-D32B-E14F-CEE74F415E3B}"/>
              </a:ext>
            </a:extLst>
          </p:cNvPr>
          <p:cNvSpPr>
            <a:spLocks noGrp="1"/>
          </p:cNvSpPr>
          <p:nvPr>
            <p:ph type="body" sz="half" idx="17"/>
          </p:nvPr>
        </p:nvSpPr>
        <p:spPr>
          <a:xfrm>
            <a:off x="928799" y="4066112"/>
            <a:ext cx="3256674" cy="746354"/>
          </a:xfrm>
        </p:spPr>
        <p:txBody>
          <a:bodyPr>
            <a:noAutofit/>
          </a:bodyPr>
          <a:lstStyle/>
          <a:p>
            <a:r>
              <a:rPr lang="en-US" sz="2400" dirty="0"/>
              <a:t>Presence of a step-child</a:t>
            </a:r>
          </a:p>
        </p:txBody>
      </p:sp>
      <p:sp>
        <p:nvSpPr>
          <p:cNvPr id="10" name="Text Placeholder 9">
            <a:extLst>
              <a:ext uri="{FF2B5EF4-FFF2-40B4-BE49-F238E27FC236}">
                <a16:creationId xmlns:a16="http://schemas.microsoft.com/office/drawing/2014/main" id="{10847B36-4052-B456-4D08-28DD8448761C}"/>
              </a:ext>
            </a:extLst>
          </p:cNvPr>
          <p:cNvSpPr>
            <a:spLocks noGrp="1"/>
          </p:cNvSpPr>
          <p:nvPr>
            <p:ph type="body" sz="half" idx="18"/>
          </p:nvPr>
        </p:nvSpPr>
        <p:spPr>
          <a:xfrm>
            <a:off x="4467663" y="4066112"/>
            <a:ext cx="3256674" cy="499493"/>
          </a:xfrm>
        </p:spPr>
        <p:txBody>
          <a:bodyPr/>
          <a:lstStyle/>
          <a:p>
            <a:r>
              <a:rPr lang="en-US" dirty="0"/>
              <a:t>Unemployment</a:t>
            </a:r>
          </a:p>
        </p:txBody>
      </p:sp>
      <p:sp>
        <p:nvSpPr>
          <p:cNvPr id="11" name="Text Placeholder 10">
            <a:extLst>
              <a:ext uri="{FF2B5EF4-FFF2-40B4-BE49-F238E27FC236}">
                <a16:creationId xmlns:a16="http://schemas.microsoft.com/office/drawing/2014/main" id="{D318BE1A-283D-95DA-BC35-CE07FEBE16C6}"/>
              </a:ext>
            </a:extLst>
          </p:cNvPr>
          <p:cNvSpPr>
            <a:spLocks noGrp="1"/>
          </p:cNvSpPr>
          <p:nvPr>
            <p:ph type="body" sz="half" idx="19"/>
          </p:nvPr>
        </p:nvSpPr>
        <p:spPr>
          <a:xfrm>
            <a:off x="8006525" y="4066112"/>
            <a:ext cx="3256674" cy="499493"/>
          </a:xfrm>
        </p:spPr>
        <p:txBody>
          <a:bodyPr>
            <a:noAutofit/>
          </a:bodyPr>
          <a:lstStyle/>
          <a:p>
            <a:r>
              <a:rPr lang="en-US" sz="2400" dirty="0"/>
              <a:t>Threats/attempts to kill</a:t>
            </a:r>
          </a:p>
        </p:txBody>
      </p:sp>
      <p:sp>
        <p:nvSpPr>
          <p:cNvPr id="12" name="Text Placeholder 11">
            <a:extLst>
              <a:ext uri="{FF2B5EF4-FFF2-40B4-BE49-F238E27FC236}">
                <a16:creationId xmlns:a16="http://schemas.microsoft.com/office/drawing/2014/main" id="{0869B8F6-E903-594D-19AD-B9986382B5EB}"/>
              </a:ext>
            </a:extLst>
          </p:cNvPr>
          <p:cNvSpPr>
            <a:spLocks noGrp="1"/>
          </p:cNvSpPr>
          <p:nvPr>
            <p:ph type="body" sz="half" idx="20"/>
          </p:nvPr>
        </p:nvSpPr>
        <p:spPr>
          <a:xfrm>
            <a:off x="928799" y="3086236"/>
            <a:ext cx="3256674" cy="499493"/>
          </a:xfrm>
        </p:spPr>
        <p:txBody>
          <a:bodyPr/>
          <a:lstStyle/>
          <a:p>
            <a:r>
              <a:rPr lang="en-US" dirty="0"/>
              <a:t>Substance/Alcohol Use</a:t>
            </a:r>
          </a:p>
        </p:txBody>
      </p:sp>
      <p:sp>
        <p:nvSpPr>
          <p:cNvPr id="13" name="Text Placeholder 12">
            <a:extLst>
              <a:ext uri="{FF2B5EF4-FFF2-40B4-BE49-F238E27FC236}">
                <a16:creationId xmlns:a16="http://schemas.microsoft.com/office/drawing/2014/main" id="{FA4F773E-D75A-C77E-D15A-744E477038B4}"/>
              </a:ext>
            </a:extLst>
          </p:cNvPr>
          <p:cNvSpPr>
            <a:spLocks noGrp="1"/>
          </p:cNvSpPr>
          <p:nvPr>
            <p:ph type="body" sz="half" idx="21"/>
          </p:nvPr>
        </p:nvSpPr>
        <p:spPr>
          <a:xfrm>
            <a:off x="4453620" y="2995676"/>
            <a:ext cx="3256674" cy="499493"/>
          </a:xfrm>
        </p:spPr>
        <p:txBody>
          <a:bodyPr>
            <a:noAutofit/>
          </a:bodyPr>
          <a:lstStyle/>
          <a:p>
            <a:r>
              <a:rPr lang="en-US" sz="2400" b="1" dirty="0">
                <a:solidFill>
                  <a:schemeClr val="tx2"/>
                </a:solidFill>
              </a:rPr>
              <a:t>Avoidance of Law Enforcement</a:t>
            </a:r>
          </a:p>
        </p:txBody>
      </p:sp>
      <p:sp>
        <p:nvSpPr>
          <p:cNvPr id="14" name="Text Placeholder 13">
            <a:extLst>
              <a:ext uri="{FF2B5EF4-FFF2-40B4-BE49-F238E27FC236}">
                <a16:creationId xmlns:a16="http://schemas.microsoft.com/office/drawing/2014/main" id="{7D49435A-DB5B-D1DA-01D6-C3FE563616D5}"/>
              </a:ext>
            </a:extLst>
          </p:cNvPr>
          <p:cNvSpPr>
            <a:spLocks noGrp="1"/>
          </p:cNvSpPr>
          <p:nvPr>
            <p:ph type="body" sz="half" idx="22"/>
          </p:nvPr>
        </p:nvSpPr>
        <p:spPr>
          <a:xfrm>
            <a:off x="8097126" y="2975330"/>
            <a:ext cx="3256674" cy="499493"/>
          </a:xfrm>
        </p:spPr>
        <p:txBody>
          <a:bodyPr>
            <a:noAutofit/>
          </a:bodyPr>
          <a:lstStyle/>
          <a:p>
            <a:r>
              <a:rPr lang="en-US" sz="2400" b="1" dirty="0">
                <a:solidFill>
                  <a:schemeClr val="tx2"/>
                </a:solidFill>
              </a:rPr>
              <a:t>Stalking, jealousy, control</a:t>
            </a:r>
          </a:p>
        </p:txBody>
      </p:sp>
      <p:sp>
        <p:nvSpPr>
          <p:cNvPr id="15" name="Text Placeholder 14">
            <a:extLst>
              <a:ext uri="{FF2B5EF4-FFF2-40B4-BE49-F238E27FC236}">
                <a16:creationId xmlns:a16="http://schemas.microsoft.com/office/drawing/2014/main" id="{32B6217B-9B87-4C62-BF74-42BBBC279EF9}"/>
              </a:ext>
            </a:extLst>
          </p:cNvPr>
          <p:cNvSpPr>
            <a:spLocks noGrp="1"/>
          </p:cNvSpPr>
          <p:nvPr>
            <p:ph type="body" sz="half" idx="23"/>
          </p:nvPr>
        </p:nvSpPr>
        <p:spPr>
          <a:xfrm>
            <a:off x="1003530" y="4946979"/>
            <a:ext cx="3256674" cy="499493"/>
          </a:xfrm>
        </p:spPr>
        <p:txBody>
          <a:bodyPr>
            <a:noAutofit/>
          </a:bodyPr>
          <a:lstStyle/>
          <a:p>
            <a:r>
              <a:rPr lang="en-US" sz="2400" b="1" dirty="0">
                <a:solidFill>
                  <a:schemeClr val="tx2"/>
                </a:solidFill>
              </a:rPr>
              <a:t>Strangulation</a:t>
            </a:r>
          </a:p>
        </p:txBody>
      </p:sp>
      <p:sp>
        <p:nvSpPr>
          <p:cNvPr id="16" name="Text Placeholder 15">
            <a:extLst>
              <a:ext uri="{FF2B5EF4-FFF2-40B4-BE49-F238E27FC236}">
                <a16:creationId xmlns:a16="http://schemas.microsoft.com/office/drawing/2014/main" id="{05F1762A-4EFD-45B7-71BD-D29436F80F0D}"/>
              </a:ext>
            </a:extLst>
          </p:cNvPr>
          <p:cNvSpPr>
            <a:spLocks noGrp="1"/>
          </p:cNvSpPr>
          <p:nvPr>
            <p:ph type="body" sz="half" idx="24"/>
          </p:nvPr>
        </p:nvSpPr>
        <p:spPr>
          <a:xfrm>
            <a:off x="4453620" y="4946979"/>
            <a:ext cx="3256674" cy="499493"/>
          </a:xfrm>
        </p:spPr>
        <p:txBody>
          <a:bodyPr>
            <a:noAutofit/>
          </a:bodyPr>
          <a:lstStyle/>
          <a:p>
            <a:r>
              <a:rPr lang="en-US" sz="2400" b="1" dirty="0">
                <a:solidFill>
                  <a:schemeClr val="tx2"/>
                </a:solidFill>
              </a:rPr>
              <a:t>Sexual assault</a:t>
            </a:r>
          </a:p>
        </p:txBody>
      </p:sp>
      <p:sp>
        <p:nvSpPr>
          <p:cNvPr id="17" name="Text Placeholder 16">
            <a:extLst>
              <a:ext uri="{FF2B5EF4-FFF2-40B4-BE49-F238E27FC236}">
                <a16:creationId xmlns:a16="http://schemas.microsoft.com/office/drawing/2014/main" id="{100378B5-4652-1621-543C-A39C5F2871AD}"/>
              </a:ext>
            </a:extLst>
          </p:cNvPr>
          <p:cNvSpPr>
            <a:spLocks noGrp="1"/>
          </p:cNvSpPr>
          <p:nvPr>
            <p:ph type="body" sz="half" idx="25"/>
          </p:nvPr>
        </p:nvSpPr>
        <p:spPr>
          <a:xfrm>
            <a:off x="8097126" y="4946979"/>
            <a:ext cx="3256674" cy="499493"/>
          </a:xfrm>
        </p:spPr>
        <p:txBody>
          <a:bodyPr>
            <a:noAutofit/>
          </a:bodyPr>
          <a:lstStyle/>
          <a:p>
            <a:r>
              <a:rPr lang="en-US" sz="2400" b="1" dirty="0">
                <a:solidFill>
                  <a:schemeClr val="tx2"/>
                </a:solidFill>
              </a:rPr>
              <a:t>Threats of Suicide</a:t>
            </a:r>
          </a:p>
        </p:txBody>
      </p:sp>
    </p:spTree>
    <p:extLst>
      <p:ext uri="{BB962C8B-B14F-4D97-AF65-F5344CB8AC3E}">
        <p14:creationId xmlns:p14="http://schemas.microsoft.com/office/powerpoint/2010/main" val="3002958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94" name="Rectangle 2093">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6" name="Rectangle 2095">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8" name="Rectangle 2097">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0" name="Rectangle 2099">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2" name="Oval 2101">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C06BC1-A70F-07A9-237B-AE9297232824}"/>
              </a:ext>
            </a:extLst>
          </p:cNvPr>
          <p:cNvSpPr>
            <a:spLocks noGrp="1"/>
          </p:cNvSpPr>
          <p:nvPr>
            <p:ph type="title"/>
          </p:nvPr>
        </p:nvSpPr>
        <p:spPr>
          <a:xfrm>
            <a:off x="1386865" y="818984"/>
            <a:ext cx="6596245" cy="3268520"/>
          </a:xfrm>
        </p:spPr>
        <p:txBody>
          <a:bodyPr vert="horz" lIns="91440" tIns="45720" rIns="91440" bIns="45720" rtlCol="0" anchor="b">
            <a:normAutofit/>
          </a:bodyPr>
          <a:lstStyle/>
          <a:p>
            <a:pPr algn="r"/>
            <a:r>
              <a:rPr lang="en-US" sz="4800" kern="1200">
                <a:solidFill>
                  <a:srgbClr val="FFFFFF"/>
                </a:solidFill>
                <a:latin typeface="+mj-lt"/>
                <a:ea typeface="+mj-ea"/>
                <a:cs typeface="+mj-cs"/>
              </a:rPr>
              <a:t>Strangulation </a:t>
            </a:r>
          </a:p>
        </p:txBody>
      </p:sp>
      <p:sp>
        <p:nvSpPr>
          <p:cNvPr id="2104" name="Rectangle 2103">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6" name="Rectangle 2105">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23E826B-6D0F-9AFE-E3C5-E0080F177779}"/>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95CBEC59-7FF9-4688-98DF-89832A0C9025}" type="slidenum">
              <a:rPr lang="en-US" sz="1100">
                <a:solidFill>
                  <a:srgbClr val="FFFFFF"/>
                </a:solidFill>
              </a:rPr>
              <a:pPr>
                <a:spcAft>
                  <a:spcPts val="600"/>
                </a:spcAft>
              </a:pPr>
              <a:t>15</a:t>
            </a:fld>
            <a:endParaRPr lang="en-US" sz="1100">
              <a:solidFill>
                <a:srgbClr val="FFFFFF"/>
              </a:solidFill>
            </a:endParaRPr>
          </a:p>
        </p:txBody>
      </p:sp>
    </p:spTree>
    <p:extLst>
      <p:ext uri="{BB962C8B-B14F-4D97-AF65-F5344CB8AC3E}">
        <p14:creationId xmlns:p14="http://schemas.microsoft.com/office/powerpoint/2010/main" val="2547708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Rectangle 3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1DBDE0-954F-EA04-2D7A-CB9073BF4B55}"/>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Strangulation and </a:t>
            </a:r>
            <a:br>
              <a:rPr lang="en-US" sz="4000">
                <a:solidFill>
                  <a:srgbClr val="FFFFFF"/>
                </a:solidFill>
              </a:rPr>
            </a:br>
            <a:r>
              <a:rPr lang="en-US" sz="4000">
                <a:solidFill>
                  <a:srgbClr val="FFFFFF"/>
                </a:solidFill>
              </a:rPr>
              <a:t>Officer-Involved Shooting</a:t>
            </a:r>
          </a:p>
        </p:txBody>
      </p:sp>
      <p:sp>
        <p:nvSpPr>
          <p:cNvPr id="3" name="Content Placeholder 2">
            <a:extLst>
              <a:ext uri="{FF2B5EF4-FFF2-40B4-BE49-F238E27FC236}">
                <a16:creationId xmlns:a16="http://schemas.microsoft.com/office/drawing/2014/main" id="{788B36E3-8AE7-2FE3-486F-5001494BB65A}"/>
              </a:ext>
            </a:extLst>
          </p:cNvPr>
          <p:cNvSpPr>
            <a:spLocks noGrp="1"/>
          </p:cNvSpPr>
          <p:nvPr>
            <p:ph idx="1"/>
          </p:nvPr>
        </p:nvSpPr>
        <p:spPr>
          <a:xfrm>
            <a:off x="4810259" y="649480"/>
            <a:ext cx="6555347" cy="5546047"/>
          </a:xfrm>
        </p:spPr>
        <p:txBody>
          <a:bodyPr anchor="ctr">
            <a:normAutofit/>
          </a:bodyPr>
          <a:lstStyle/>
          <a:p>
            <a:r>
              <a:rPr lang="en-US" sz="3200" dirty="0"/>
              <a:t>In cases where there has been strangulation, it is 500 times more likely that an officer-involved shooting will occur.</a:t>
            </a:r>
          </a:p>
          <a:p>
            <a:pPr lvl="1"/>
            <a:r>
              <a:rPr lang="en-US" sz="3200" dirty="0"/>
              <a:t>This includes scenarios when:</a:t>
            </a:r>
          </a:p>
          <a:p>
            <a:pPr lvl="2"/>
            <a:r>
              <a:rPr lang="en-US" sz="3200" dirty="0"/>
              <a:t>Officer discharged their weapon</a:t>
            </a:r>
          </a:p>
          <a:p>
            <a:pPr lvl="2"/>
            <a:r>
              <a:rPr lang="en-US" sz="3200" dirty="0"/>
              <a:t>Perpetrator discharges their weapon</a:t>
            </a:r>
          </a:p>
        </p:txBody>
      </p:sp>
      <p:sp>
        <p:nvSpPr>
          <p:cNvPr id="4" name="Slide Number Placeholder 3">
            <a:extLst>
              <a:ext uri="{FF2B5EF4-FFF2-40B4-BE49-F238E27FC236}">
                <a16:creationId xmlns:a16="http://schemas.microsoft.com/office/drawing/2014/main" id="{5CC353C3-561B-852D-B9B9-ED0D72A6389A}"/>
              </a:ext>
            </a:extLst>
          </p:cNvPr>
          <p:cNvSpPr>
            <a:spLocks noGrp="1"/>
          </p:cNvSpPr>
          <p:nvPr>
            <p:ph type="sldNum" sz="quarter" idx="12"/>
          </p:nvPr>
        </p:nvSpPr>
        <p:spPr>
          <a:xfrm>
            <a:off x="11704320" y="6455664"/>
            <a:ext cx="448056" cy="365125"/>
          </a:xfrm>
        </p:spPr>
        <p:txBody>
          <a:bodyPr>
            <a:normAutofit/>
          </a:bodyPr>
          <a:lstStyle/>
          <a:p>
            <a:pPr>
              <a:spcAft>
                <a:spcPts val="600"/>
              </a:spcAft>
            </a:pPr>
            <a:fld id="{95CBEC59-7FF9-4688-98DF-89832A0C9025}" type="slidenum">
              <a:rPr lang="en-US" sz="1100">
                <a:solidFill>
                  <a:schemeClr val="tx1">
                    <a:lumMod val="50000"/>
                    <a:lumOff val="50000"/>
                  </a:schemeClr>
                </a:solidFill>
              </a:rPr>
              <a:pPr>
                <a:spcAft>
                  <a:spcPts val="600"/>
                </a:spcAft>
              </a:pPr>
              <a:t>16</a:t>
            </a:fld>
            <a:endParaRPr lang="en-US" sz="1100">
              <a:solidFill>
                <a:schemeClr val="tx1">
                  <a:lumMod val="50000"/>
                  <a:lumOff val="50000"/>
                </a:schemeClr>
              </a:solidFill>
            </a:endParaRPr>
          </a:p>
        </p:txBody>
      </p:sp>
    </p:spTree>
    <p:extLst>
      <p:ext uri="{BB962C8B-B14F-4D97-AF65-F5344CB8AC3E}">
        <p14:creationId xmlns:p14="http://schemas.microsoft.com/office/powerpoint/2010/main" val="1500410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8"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txBody>
            <a:bodyPr/>
            <a:lstStyle/>
            <a:p>
              <a:endParaRPr lang="en-US"/>
            </a:p>
          </p:txBody>
        </p:sp>
        <p:sp>
          <p:nvSpPr>
            <p:cNvPr id="9" name="Oval 8">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txBody>
            <a:bodyPr/>
            <a:lstStyle/>
            <a:p>
              <a:endParaRPr lang="en-US"/>
            </a:p>
          </p:txBody>
        </p:sp>
        <p:sp>
          <p:nvSpPr>
            <p:cNvPr id="10"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txBody>
            <a:bodyPr/>
            <a:lstStyle/>
            <a:p>
              <a:endParaRPr lang="en-US"/>
            </a:p>
          </p:txBody>
        </p:sp>
      </p:grpSp>
      <p:sp>
        <p:nvSpPr>
          <p:cNvPr id="12" name="Rectangle 11">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0C58CC6-FF60-4FC8-BA35-52A8BDDCF95E}"/>
              </a:ext>
            </a:extLst>
          </p:cNvPr>
          <p:cNvSpPr>
            <a:spLocks noGrp="1"/>
          </p:cNvSpPr>
          <p:nvPr>
            <p:ph type="title"/>
          </p:nvPr>
        </p:nvSpPr>
        <p:spPr>
          <a:xfrm>
            <a:off x="1524000" y="2776538"/>
            <a:ext cx="9144000" cy="1381188"/>
          </a:xfrm>
        </p:spPr>
        <p:txBody>
          <a:bodyPr vert="horz" lIns="91440" tIns="45720" rIns="91440" bIns="45720" rtlCol="0" anchor="ctr">
            <a:normAutofit/>
          </a:bodyPr>
          <a:lstStyle/>
          <a:p>
            <a:pPr algn="ctr"/>
            <a:r>
              <a:rPr lang="en-US" sz="3400" kern="1200" dirty="0">
                <a:solidFill>
                  <a:schemeClr val="bg2"/>
                </a:solidFill>
                <a:latin typeface="+mj-lt"/>
                <a:ea typeface="+mj-ea"/>
                <a:cs typeface="+mj-cs"/>
              </a:rPr>
              <a:t>Signs and Symptoms of strangulation may appear mild; they may become fatal within hours.</a:t>
            </a:r>
          </a:p>
        </p:txBody>
      </p:sp>
    </p:spTree>
    <p:extLst>
      <p:ext uri="{BB962C8B-B14F-4D97-AF65-F5344CB8AC3E}">
        <p14:creationId xmlns:p14="http://schemas.microsoft.com/office/powerpoint/2010/main" val="48112259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60FCC-0BF5-45B2-9CDD-17A4BA1878EE}"/>
              </a:ext>
            </a:extLst>
          </p:cNvPr>
          <p:cNvSpPr>
            <a:spLocks noGrp="1"/>
          </p:cNvSpPr>
          <p:nvPr>
            <p:ph type="title"/>
          </p:nvPr>
        </p:nvSpPr>
        <p:spPr>
          <a:xfrm>
            <a:off x="747189" y="740780"/>
            <a:ext cx="5256212" cy="1076445"/>
          </a:xfrm>
        </p:spPr>
        <p:txBody>
          <a:bodyPr>
            <a:normAutofit fontScale="90000"/>
          </a:bodyPr>
          <a:lstStyle/>
          <a:p>
            <a:r>
              <a:rPr lang="en-US" sz="3200" b="1" dirty="0">
                <a:solidFill>
                  <a:schemeClr val="accent1">
                    <a:lumMod val="50000"/>
                  </a:schemeClr>
                </a:solidFill>
                <a:effectLst/>
                <a:latin typeface="Arial" panose="020B0604020202020204" pitchFamily="34" charset="0"/>
                <a:ea typeface="Calibri" panose="020F0502020204030204" pitchFamily="34" charset="0"/>
                <a:cs typeface="Times New Roman" panose="02020603050405020304" pitchFamily="18" charset="0"/>
              </a:rPr>
              <a:t>Symptoms</a:t>
            </a:r>
            <a:r>
              <a:rPr lang="en-US" sz="3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200" b="1" dirty="0">
                <a:solidFill>
                  <a:schemeClr val="accent1">
                    <a:lumMod val="50000"/>
                  </a:schemeClr>
                </a:solidFill>
                <a:effectLst/>
                <a:latin typeface="Arial" panose="020B0604020202020204" pitchFamily="34" charset="0"/>
                <a:ea typeface="Calibri" panose="020F0502020204030204" pitchFamily="34" charset="0"/>
                <a:cs typeface="Times New Roman" panose="02020603050405020304" pitchFamily="18" charset="0"/>
              </a:rPr>
              <a:t>of strangulation</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24" name="TextBox 23">
            <a:extLst>
              <a:ext uri="{FF2B5EF4-FFF2-40B4-BE49-F238E27FC236}">
                <a16:creationId xmlns:a16="http://schemas.microsoft.com/office/drawing/2014/main" id="{7EA85BCF-5D13-4FEE-8DE5-95F4A2F5AA73}"/>
              </a:ext>
            </a:extLst>
          </p:cNvPr>
          <p:cNvSpPr txBox="1"/>
          <p:nvPr/>
        </p:nvSpPr>
        <p:spPr>
          <a:xfrm>
            <a:off x="833377" y="1238494"/>
            <a:ext cx="10810755" cy="5430717"/>
          </a:xfrm>
          <a:prstGeom prst="rect">
            <a:avLst/>
          </a:prstGeom>
          <a:noFill/>
        </p:spPr>
        <p:txBody>
          <a:bodyPr wrap="square" rtlCol="0">
            <a:spAutoFit/>
          </a:bodyPr>
          <a:lstStyle/>
          <a:p>
            <a:pPr marL="342900" marR="0" lvl="0" indent="-342900">
              <a:lnSpc>
                <a:spcPct val="115000"/>
              </a:lnSpc>
              <a:spcBef>
                <a:spcPts val="0"/>
              </a:spcBef>
              <a:spcAft>
                <a:spcPts val="0"/>
              </a:spcAft>
              <a:buFont typeface="Symbol" panose="05050102010706020507" pitchFamily="18" charset="2"/>
              <a:buChar char=""/>
            </a:pPr>
            <a:r>
              <a:rPr lang="en-US" sz="2200" b="1" dirty="0">
                <a:solidFill>
                  <a:schemeClr val="accent1">
                    <a:lumMod val="50000"/>
                  </a:schemeClr>
                </a:solidFill>
                <a:effectLst/>
                <a:latin typeface="Arial" panose="020B0604020202020204" pitchFamily="34" charset="0"/>
                <a:ea typeface="Calibri" panose="020F0502020204030204" pitchFamily="34" charset="0"/>
                <a:cs typeface="Times New Roman" panose="02020603050405020304" pitchFamily="18" charset="0"/>
              </a:rPr>
              <a:t>Voice:</a:t>
            </a:r>
            <a:r>
              <a:rPr lang="en-US" sz="2200" dirty="0">
                <a:solidFill>
                  <a:schemeClr val="accent1">
                    <a:lumMod val="50000"/>
                  </a:schemeClr>
                </a:solidFill>
                <a:effectLst/>
                <a:latin typeface="Arial" panose="020B0604020202020204" pitchFamily="34" charset="0"/>
                <a:ea typeface="Calibri" panose="020F0502020204030204" pitchFamily="34" charset="0"/>
                <a:cs typeface="Times New Roman" panose="02020603050405020304" pitchFamily="18" charset="0"/>
              </a:rPr>
              <a:t> raspy and/or horse, coughing, unable to speak, complete loss of voice</a:t>
            </a:r>
            <a:endParaRPr lang="en-US" sz="2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200" b="1" dirty="0">
                <a:solidFill>
                  <a:schemeClr val="accent1">
                    <a:lumMod val="50000"/>
                  </a:schemeClr>
                </a:solidFill>
                <a:effectLst/>
                <a:latin typeface="Arial" panose="020B0604020202020204" pitchFamily="34" charset="0"/>
                <a:ea typeface="Calibri" panose="020F0502020204030204" pitchFamily="34" charset="0"/>
                <a:cs typeface="Times New Roman" panose="02020603050405020304" pitchFamily="18" charset="0"/>
              </a:rPr>
              <a:t>Swallowing:</a:t>
            </a:r>
            <a:r>
              <a:rPr lang="en-US" sz="2200" dirty="0">
                <a:solidFill>
                  <a:schemeClr val="accent1">
                    <a:lumMod val="50000"/>
                  </a:schemeClr>
                </a:solidFill>
                <a:effectLst/>
                <a:latin typeface="Arial" panose="020B0604020202020204" pitchFamily="34" charset="0"/>
                <a:ea typeface="Calibri" panose="020F0502020204030204" pitchFamily="34" charset="0"/>
                <a:cs typeface="Times New Roman" panose="02020603050405020304" pitchFamily="18" charset="0"/>
              </a:rPr>
              <a:t> trouble swallowing, painful swallowing, neck pain, nausea/vomiting, drooling</a:t>
            </a:r>
            <a:endParaRPr lang="en-US" sz="2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200" b="1" dirty="0">
                <a:solidFill>
                  <a:schemeClr val="accent1">
                    <a:lumMod val="50000"/>
                  </a:schemeClr>
                </a:solidFill>
                <a:effectLst/>
                <a:latin typeface="Arial" panose="020B0604020202020204" pitchFamily="34" charset="0"/>
                <a:ea typeface="Calibri" panose="020F0502020204030204" pitchFamily="34" charset="0"/>
                <a:cs typeface="Times New Roman" panose="02020603050405020304" pitchFamily="18" charset="0"/>
              </a:rPr>
              <a:t>Breathing:</a:t>
            </a:r>
            <a:r>
              <a:rPr lang="en-US" sz="2200" dirty="0">
                <a:solidFill>
                  <a:schemeClr val="accent1">
                    <a:lumMod val="50000"/>
                  </a:schemeClr>
                </a:solidFill>
                <a:effectLst/>
                <a:latin typeface="Arial" panose="020B0604020202020204" pitchFamily="34" charset="0"/>
                <a:ea typeface="Calibri" panose="020F0502020204030204" pitchFamily="34" charset="0"/>
                <a:cs typeface="Times New Roman" panose="02020603050405020304" pitchFamily="18" charset="0"/>
              </a:rPr>
              <a:t> difficulty breathing, hyperventilation, unable to breathe, aspiration pneumonia from vomiting</a:t>
            </a:r>
            <a:endParaRPr lang="en-US" sz="2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200" b="1" dirty="0">
                <a:solidFill>
                  <a:schemeClr val="accent1">
                    <a:lumMod val="50000"/>
                  </a:schemeClr>
                </a:solidFill>
                <a:effectLst/>
                <a:latin typeface="Arial" panose="020B0604020202020204" pitchFamily="34" charset="0"/>
                <a:ea typeface="Calibri" panose="020F0502020204030204" pitchFamily="34" charset="0"/>
                <a:cs typeface="Times New Roman" panose="02020603050405020304" pitchFamily="18" charset="0"/>
              </a:rPr>
              <a:t>Behavioral:</a:t>
            </a:r>
            <a:r>
              <a:rPr lang="en-US" sz="2200" dirty="0">
                <a:solidFill>
                  <a:schemeClr val="accent1">
                    <a:lumMod val="50000"/>
                  </a:schemeClr>
                </a:solidFill>
                <a:effectLst/>
                <a:latin typeface="Arial" panose="020B0604020202020204" pitchFamily="34" charset="0"/>
                <a:ea typeface="Calibri" panose="020F0502020204030204" pitchFamily="34" charset="0"/>
                <a:cs typeface="Times New Roman" panose="02020603050405020304" pitchFamily="18" charset="0"/>
              </a:rPr>
              <a:t> restlessness/combativeness, problems concentrating, amnesia, agitation, PTSD, hallucinations</a:t>
            </a:r>
            <a:endParaRPr lang="en-US" sz="2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200" b="1" dirty="0">
                <a:solidFill>
                  <a:schemeClr val="accent1">
                    <a:lumMod val="50000"/>
                  </a:schemeClr>
                </a:solidFill>
                <a:effectLst/>
                <a:latin typeface="Arial" panose="020B0604020202020204" pitchFamily="34" charset="0"/>
                <a:ea typeface="Calibri" panose="020F0502020204030204" pitchFamily="34" charset="0"/>
                <a:cs typeface="Times New Roman" panose="02020603050405020304" pitchFamily="18" charset="0"/>
              </a:rPr>
              <a:t>Vision:</a:t>
            </a:r>
            <a:r>
              <a:rPr lang="en-US" sz="2200" dirty="0">
                <a:solidFill>
                  <a:schemeClr val="accent1">
                    <a:lumMod val="50000"/>
                  </a:schemeClr>
                </a:solidFill>
                <a:effectLst/>
                <a:latin typeface="Arial" panose="020B0604020202020204" pitchFamily="34" charset="0"/>
                <a:ea typeface="Calibri" panose="020F0502020204030204" pitchFamily="34" charset="0"/>
                <a:cs typeface="Times New Roman" panose="02020603050405020304" pitchFamily="18" charset="0"/>
              </a:rPr>
              <a:t> complete loss or black and white vision, seeing stars, blurry, darkness, fuzzy around the eyes</a:t>
            </a:r>
            <a:endParaRPr lang="en-US" sz="2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200" b="1" dirty="0">
                <a:solidFill>
                  <a:schemeClr val="accent1">
                    <a:lumMod val="50000"/>
                  </a:schemeClr>
                </a:solidFill>
                <a:effectLst/>
                <a:latin typeface="Arial" panose="020B0604020202020204" pitchFamily="34" charset="0"/>
                <a:ea typeface="Calibri" panose="020F0502020204030204" pitchFamily="34" charset="0"/>
                <a:cs typeface="Times New Roman" panose="02020603050405020304" pitchFamily="18" charset="0"/>
              </a:rPr>
              <a:t>Hearing:</a:t>
            </a:r>
            <a:r>
              <a:rPr lang="en-US" sz="2200" dirty="0">
                <a:solidFill>
                  <a:schemeClr val="accent1">
                    <a:lumMod val="50000"/>
                  </a:schemeClr>
                </a:solidFill>
                <a:effectLst/>
                <a:latin typeface="Arial" panose="020B0604020202020204" pitchFamily="34" charset="0"/>
                <a:ea typeface="Calibri" panose="020F0502020204030204" pitchFamily="34" charset="0"/>
                <a:cs typeface="Times New Roman" panose="02020603050405020304" pitchFamily="18" charset="0"/>
              </a:rPr>
              <a:t> complete loss of hearing, gurgling, ringing, buzzing, popping, pressure, tunnel-like hearing</a:t>
            </a:r>
            <a:endParaRPr lang="en-US" sz="2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200" b="1" dirty="0">
                <a:solidFill>
                  <a:schemeClr val="accent1">
                    <a:lumMod val="50000"/>
                  </a:schemeClr>
                </a:solidFill>
                <a:effectLst/>
                <a:latin typeface="Arial" panose="020B0604020202020204" pitchFamily="34" charset="0"/>
                <a:ea typeface="Calibri" panose="020F0502020204030204" pitchFamily="34" charset="0"/>
                <a:cs typeface="Times New Roman" panose="02020603050405020304" pitchFamily="18" charset="0"/>
              </a:rPr>
              <a:t>Other:</a:t>
            </a:r>
            <a:r>
              <a:rPr lang="en-US" sz="2200" dirty="0">
                <a:solidFill>
                  <a:schemeClr val="accent1">
                    <a:lumMod val="50000"/>
                  </a:schemeClr>
                </a:solidFill>
                <a:effectLst/>
                <a:latin typeface="Arial" panose="020B0604020202020204" pitchFamily="34" charset="0"/>
                <a:ea typeface="Calibri" panose="020F0502020204030204" pitchFamily="34" charset="0"/>
                <a:cs typeface="Times New Roman" panose="02020603050405020304" pitchFamily="18" charset="0"/>
              </a:rPr>
              <a:t> Memory loss, unconsciousness, dizziness, headaches, involuntary urination or defecation, loss of strength, going limp, miscarriage.</a:t>
            </a:r>
            <a:endParaRPr lang="en-US" sz="2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57882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3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4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9" name="Rectangle 4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8518F4-D13C-40F3-9843-13BBC3B8BDCF}"/>
              </a:ext>
            </a:extLst>
          </p:cNvPr>
          <p:cNvSpPr>
            <a:spLocks noGrp="1"/>
          </p:cNvSpPr>
          <p:nvPr>
            <p:ph type="title"/>
          </p:nvPr>
        </p:nvSpPr>
        <p:spPr>
          <a:xfrm>
            <a:off x="466722" y="586855"/>
            <a:ext cx="3201366" cy="3387497"/>
          </a:xfrm>
        </p:spPr>
        <p:txBody>
          <a:bodyPr vert="horz" lIns="91440" tIns="45720" rIns="91440" bIns="45720" rtlCol="0" anchor="b">
            <a:normAutofit/>
          </a:bodyPr>
          <a:lstStyle/>
          <a:p>
            <a:pPr marL="0" marR="0" algn="r">
              <a:spcAft>
                <a:spcPts val="0"/>
              </a:spcAft>
            </a:pPr>
            <a:r>
              <a:rPr lang="en-US" sz="4000" b="1" kern="1200" dirty="0">
                <a:solidFill>
                  <a:srgbClr val="FFFFFF"/>
                </a:solidFill>
                <a:effectLst/>
                <a:latin typeface="+mj-lt"/>
                <a:ea typeface="+mj-ea"/>
                <a:cs typeface="+mj-cs"/>
              </a:rPr>
              <a:t>Signs of strangulation</a:t>
            </a:r>
            <a:endParaRPr lang="en-US" sz="4000" kern="1200" dirty="0">
              <a:solidFill>
                <a:srgbClr val="FFFFFF"/>
              </a:solidFill>
              <a:effectLst/>
              <a:latin typeface="+mj-lt"/>
              <a:ea typeface="+mj-ea"/>
              <a:cs typeface="+mj-cs"/>
            </a:endParaRPr>
          </a:p>
        </p:txBody>
      </p:sp>
      <p:sp>
        <p:nvSpPr>
          <p:cNvPr id="21" name="TextBox 20">
            <a:extLst>
              <a:ext uri="{FF2B5EF4-FFF2-40B4-BE49-F238E27FC236}">
                <a16:creationId xmlns:a16="http://schemas.microsoft.com/office/drawing/2014/main" id="{54021F47-4C3A-48C1-A10A-6EB202EC5341}"/>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342900" marR="0" lvl="0" indent="-228600">
              <a:lnSpc>
                <a:spcPct val="90000"/>
              </a:lnSpc>
              <a:spcBef>
                <a:spcPts val="0"/>
              </a:spcBef>
              <a:spcAft>
                <a:spcPts val="600"/>
              </a:spcAft>
              <a:buFont typeface="Arial" panose="020B0604020202020204" pitchFamily="34" charset="0"/>
              <a:buChar char="•"/>
            </a:pPr>
            <a:r>
              <a:rPr lang="en-US" sz="2400" dirty="0">
                <a:effectLst/>
              </a:rPr>
              <a:t>Petechiae (pinpoint red spots) about the head, face, ears, eyelids, nose, in the mouth along the gums or soft pallet. </a:t>
            </a:r>
          </a:p>
          <a:p>
            <a:pPr marL="342900" marR="0" lvl="0" indent="-228600">
              <a:lnSpc>
                <a:spcPct val="90000"/>
              </a:lnSpc>
              <a:spcBef>
                <a:spcPts val="0"/>
              </a:spcBef>
              <a:spcAft>
                <a:spcPts val="600"/>
              </a:spcAft>
              <a:buFont typeface="Arial" panose="020B0604020202020204" pitchFamily="34" charset="0"/>
              <a:buChar char="•"/>
            </a:pPr>
            <a:r>
              <a:rPr lang="en-US" sz="2400" dirty="0">
                <a:effectLst/>
              </a:rPr>
              <a:t>Redness and/or scratch marks about the face neck, chest, shoulders, 	under the chin</a:t>
            </a:r>
          </a:p>
          <a:p>
            <a:pPr marL="342900" marR="0" lvl="0" indent="-228600">
              <a:lnSpc>
                <a:spcPct val="90000"/>
              </a:lnSpc>
              <a:spcBef>
                <a:spcPts val="0"/>
              </a:spcBef>
              <a:spcAft>
                <a:spcPts val="600"/>
              </a:spcAft>
              <a:buFont typeface="Arial" panose="020B0604020202020204" pitchFamily="34" charset="0"/>
              <a:buChar char="•"/>
            </a:pPr>
            <a:r>
              <a:rPr lang="en-US" sz="2400" dirty="0">
                <a:effectLst/>
              </a:rPr>
              <a:t>Bruising of the mouth, swollen tongue and/or lips</a:t>
            </a:r>
          </a:p>
          <a:p>
            <a:pPr marL="342900" marR="0" lvl="0" indent="-228600">
              <a:lnSpc>
                <a:spcPct val="90000"/>
              </a:lnSpc>
              <a:spcBef>
                <a:spcPts val="0"/>
              </a:spcBef>
              <a:spcAft>
                <a:spcPts val="600"/>
              </a:spcAft>
              <a:buFont typeface="Arial" panose="020B0604020202020204" pitchFamily="34" charset="0"/>
              <a:buChar char="•"/>
            </a:pPr>
            <a:r>
              <a:rPr lang="en-US" sz="2400" dirty="0">
                <a:effectLst/>
              </a:rPr>
              <a:t>Bloodshot eyes, bleeding from the ears, nose</a:t>
            </a:r>
          </a:p>
          <a:p>
            <a:pPr marL="342900" marR="0" lvl="0" indent="-228600">
              <a:lnSpc>
                <a:spcPct val="90000"/>
              </a:lnSpc>
              <a:spcBef>
                <a:spcPts val="0"/>
              </a:spcBef>
              <a:spcAft>
                <a:spcPts val="600"/>
              </a:spcAft>
              <a:buFont typeface="Arial" panose="020B0604020202020204" pitchFamily="34" charset="0"/>
              <a:buChar char="•"/>
            </a:pPr>
            <a:r>
              <a:rPr lang="en-US" sz="2400" dirty="0">
                <a:effectLst/>
              </a:rPr>
              <a:t>Abrasions and/or </a:t>
            </a:r>
            <a:r>
              <a:rPr lang="en-US" sz="2400" dirty="0"/>
              <a:t>swelling </a:t>
            </a:r>
            <a:r>
              <a:rPr lang="en-US" sz="2400" dirty="0">
                <a:effectLst/>
              </a:rPr>
              <a:t>about the mouth, neck, shoulders, under 	the chin; ligature marks</a:t>
            </a:r>
          </a:p>
          <a:p>
            <a:pPr marL="342900" marR="0" lvl="0" indent="-228600">
              <a:lnSpc>
                <a:spcPct val="90000"/>
              </a:lnSpc>
              <a:spcBef>
                <a:spcPts val="0"/>
              </a:spcBef>
              <a:spcAft>
                <a:spcPts val="600"/>
              </a:spcAft>
              <a:buFont typeface="Arial" panose="020B0604020202020204" pitchFamily="34" charset="0"/>
              <a:buChar char="•"/>
            </a:pPr>
            <a:r>
              <a:rPr lang="en-US" sz="2400" dirty="0">
                <a:effectLst/>
              </a:rPr>
              <a:t>Fractured skull, nose, concussion</a:t>
            </a:r>
          </a:p>
        </p:txBody>
      </p:sp>
    </p:spTree>
    <p:extLst>
      <p:ext uri="{BB962C8B-B14F-4D97-AF65-F5344CB8AC3E}">
        <p14:creationId xmlns:p14="http://schemas.microsoft.com/office/powerpoint/2010/main" val="3708371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b="1" kern="1200">
                <a:solidFill>
                  <a:srgbClr val="FFFFFF"/>
                </a:solidFill>
                <a:latin typeface="+mj-lt"/>
                <a:ea typeface="+mj-ea"/>
                <a:cs typeface="+mj-cs"/>
              </a:rPr>
              <a:t>DV Overview</a:t>
            </a:r>
          </a:p>
        </p:txBody>
      </p:sp>
      <p:pic>
        <p:nvPicPr>
          <p:cNvPr id="9" name="Content Placeholder 8" descr="A circular chart with text on it&#10;&#10;Description automatically generated">
            <a:extLst>
              <a:ext uri="{FF2B5EF4-FFF2-40B4-BE49-F238E27FC236}">
                <a16:creationId xmlns:a16="http://schemas.microsoft.com/office/drawing/2014/main" id="{28D9D1EB-F06B-87F2-DE7B-03F93AA81B4F}"/>
              </a:ext>
            </a:extLst>
          </p:cNvPr>
          <p:cNvPicPr>
            <a:picLocks noGrp="1" noChangeAspect="1"/>
          </p:cNvPicPr>
          <p:nvPr>
            <p:ph type="pic" sz="quarter" idx="15"/>
          </p:nvPr>
        </p:nvPicPr>
        <p:blipFill rotWithShape="1">
          <a:blip r:embed="rId3"/>
          <a:srcRect t="302"/>
          <a:stretch/>
        </p:blipFill>
        <p:spPr>
          <a:xfrm>
            <a:off x="5144539" y="467208"/>
            <a:ext cx="5941526" cy="5923584"/>
          </a:xfrm>
          <a:prstGeom prst="rect">
            <a:avLst/>
          </a:prstGeom>
          <a:noFill/>
        </p:spPr>
      </p:pic>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defRPr/>
            </a:pPr>
            <a:fld id="{95CBEC59-7FF9-4688-98DF-89832A0C9025}" type="slidenum">
              <a:rPr lang="en-US" sz="1100">
                <a:solidFill>
                  <a:schemeClr val="tx1">
                    <a:lumMod val="50000"/>
                    <a:lumOff val="50000"/>
                  </a:schemeClr>
                </a:solidFill>
              </a:rPr>
              <a:pPr>
                <a:spcAft>
                  <a:spcPts val="600"/>
                </a:spcAft>
                <a:defRPr/>
              </a:pPr>
              <a:t>2</a:t>
            </a:fld>
            <a:endParaRPr lang="en-US" sz="1100">
              <a:solidFill>
                <a:schemeClr val="tx1">
                  <a:lumMod val="50000"/>
                  <a:lumOff val="50000"/>
                </a:schemeClr>
              </a:solidFill>
            </a:endParaRPr>
          </a:p>
        </p:txBody>
      </p:sp>
    </p:spTree>
    <p:extLst>
      <p:ext uri="{BB962C8B-B14F-4D97-AF65-F5344CB8AC3E}">
        <p14:creationId xmlns:p14="http://schemas.microsoft.com/office/powerpoint/2010/main" val="137292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BFB7AEF-EBE4-4D09-8CB7-8EABCB3BE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FAFEBEB-E7DF-4119-99EC-3C2C5F3C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321731"/>
            <a:ext cx="5688020" cy="621453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BFD6BEE-DA22-40C9-864E-743BEA2C7351}"/>
              </a:ext>
            </a:extLst>
          </p:cNvPr>
          <p:cNvSpPr txBox="1"/>
          <p:nvPr/>
        </p:nvSpPr>
        <p:spPr>
          <a:xfrm>
            <a:off x="840998" y="965200"/>
            <a:ext cx="4689938" cy="4815596"/>
          </a:xfrm>
          <a:prstGeom prst="rect">
            <a:avLst/>
          </a:prstGeom>
        </p:spPr>
        <p:txBody>
          <a:bodyPr vert="horz" lIns="91440" tIns="45720" rIns="91440" bIns="45720" rtlCol="0" anchor="ctr">
            <a:normAutofit/>
          </a:bodyPr>
          <a:lstStyle/>
          <a:p>
            <a:pPr marL="0" marR="0" algn="r">
              <a:lnSpc>
                <a:spcPct val="80000"/>
              </a:lnSpc>
              <a:spcBef>
                <a:spcPct val="0"/>
              </a:spcBef>
              <a:spcAft>
                <a:spcPts val="1000"/>
              </a:spcAft>
            </a:pPr>
            <a:r>
              <a:rPr lang="en-US" sz="5000" b="1" cap="all" spc="100">
                <a:solidFill>
                  <a:srgbClr val="FFFFFF"/>
                </a:solidFill>
                <a:effectLst/>
                <a:latin typeface="+mj-lt"/>
                <a:ea typeface="+mj-ea"/>
                <a:cs typeface="+mj-cs"/>
              </a:rPr>
              <a:t>Lethal Progression of Strangulation</a:t>
            </a:r>
            <a:endParaRPr lang="en-US" sz="5000" cap="all" spc="100">
              <a:solidFill>
                <a:srgbClr val="FFFFFF"/>
              </a:solidFill>
              <a:effectLst/>
              <a:latin typeface="+mj-lt"/>
              <a:ea typeface="+mj-ea"/>
              <a:cs typeface="+mj-cs"/>
            </a:endParaRPr>
          </a:p>
        </p:txBody>
      </p:sp>
      <p:sp>
        <p:nvSpPr>
          <p:cNvPr id="25" name="Rectangle 24">
            <a:extLst>
              <a:ext uri="{FF2B5EF4-FFF2-40B4-BE49-F238E27FC236}">
                <a16:creationId xmlns:a16="http://schemas.microsoft.com/office/drawing/2014/main" id="{8E25F227-C9F5-44BC-8ECE-188763D85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5DDA987-45C8-4965-BD7B-741243D0F1C0}"/>
              </a:ext>
            </a:extLst>
          </p:cNvPr>
          <p:cNvSpPr txBox="1"/>
          <p:nvPr/>
        </p:nvSpPr>
        <p:spPr>
          <a:xfrm>
            <a:off x="6661065" y="974875"/>
            <a:ext cx="4724573" cy="4852362"/>
          </a:xfrm>
          <a:prstGeom prst="rect">
            <a:avLst/>
          </a:prstGeom>
        </p:spPr>
        <p:txBody>
          <a:bodyPr vert="horz" lIns="45720" tIns="45720" rIns="45720" bIns="45720" rtlCol="0" anchor="ctr">
            <a:normAutofit/>
          </a:bodyPr>
          <a:lstStyle/>
          <a:p>
            <a:pPr marL="0" marR="0">
              <a:lnSpc>
                <a:spcPct val="90000"/>
              </a:lnSpc>
              <a:spcBef>
                <a:spcPts val="0"/>
              </a:spcBef>
              <a:spcAft>
                <a:spcPts val="600"/>
              </a:spcAft>
              <a:buClr>
                <a:schemeClr val="accent1"/>
              </a:buClr>
            </a:pPr>
            <a:r>
              <a:rPr lang="en-US" b="1">
                <a:solidFill>
                  <a:srgbClr val="FFFFFF"/>
                </a:solidFill>
                <a:effectLst/>
              </a:rPr>
              <a:t>10 seconds</a:t>
            </a:r>
            <a:r>
              <a:rPr lang="en-US">
                <a:solidFill>
                  <a:srgbClr val="FFFFFF"/>
                </a:solidFill>
                <a:effectLst/>
              </a:rPr>
              <a:t> – pass out</a:t>
            </a:r>
            <a:br>
              <a:rPr lang="en-US">
                <a:solidFill>
                  <a:srgbClr val="FFFFFF"/>
                </a:solidFill>
                <a:effectLst/>
              </a:rPr>
            </a:br>
            <a:r>
              <a:rPr lang="en-US" b="1">
                <a:solidFill>
                  <a:srgbClr val="FFFFFF"/>
                </a:solidFill>
                <a:effectLst/>
              </a:rPr>
              <a:t>20 seconds</a:t>
            </a:r>
            <a:r>
              <a:rPr lang="en-US">
                <a:solidFill>
                  <a:srgbClr val="FFFFFF"/>
                </a:solidFill>
                <a:effectLst/>
              </a:rPr>
              <a:t> – should bounce back on own</a:t>
            </a:r>
          </a:p>
          <a:p>
            <a:pPr marL="0" marR="0">
              <a:lnSpc>
                <a:spcPct val="90000"/>
              </a:lnSpc>
              <a:spcBef>
                <a:spcPts val="0"/>
              </a:spcBef>
              <a:spcAft>
                <a:spcPts val="600"/>
              </a:spcAft>
              <a:buClr>
                <a:schemeClr val="accent1"/>
              </a:buClr>
            </a:pPr>
            <a:r>
              <a:rPr lang="en-US" b="1">
                <a:solidFill>
                  <a:srgbClr val="FFFFFF"/>
                </a:solidFill>
                <a:effectLst/>
              </a:rPr>
              <a:t>30 seconds</a:t>
            </a:r>
            <a:r>
              <a:rPr lang="en-US">
                <a:solidFill>
                  <a:srgbClr val="FFFFFF"/>
                </a:solidFill>
                <a:effectLst/>
              </a:rPr>
              <a:t> – need to be revived if they don’t bounce back</a:t>
            </a:r>
          </a:p>
          <a:p>
            <a:pPr marL="0" marR="0">
              <a:lnSpc>
                <a:spcPct val="90000"/>
              </a:lnSpc>
              <a:spcBef>
                <a:spcPts val="0"/>
              </a:spcBef>
              <a:spcAft>
                <a:spcPts val="600"/>
              </a:spcAft>
              <a:buClr>
                <a:schemeClr val="accent1"/>
              </a:buClr>
            </a:pPr>
            <a:r>
              <a:rPr lang="en-US" b="1">
                <a:solidFill>
                  <a:srgbClr val="FFFFFF"/>
                </a:solidFill>
                <a:effectLst/>
              </a:rPr>
              <a:t>50 to 100 seconds</a:t>
            </a:r>
            <a:r>
              <a:rPr lang="en-US">
                <a:solidFill>
                  <a:srgbClr val="FFFFFF"/>
                </a:solidFill>
                <a:effectLst/>
              </a:rPr>
              <a:t> – point of no return </a:t>
            </a:r>
          </a:p>
          <a:p>
            <a:pPr marL="457200" marR="0">
              <a:lnSpc>
                <a:spcPct val="90000"/>
              </a:lnSpc>
              <a:spcBef>
                <a:spcPts val="0"/>
              </a:spcBef>
              <a:spcAft>
                <a:spcPts val="600"/>
              </a:spcAft>
              <a:buClr>
                <a:schemeClr val="accent1"/>
              </a:buClr>
            </a:pPr>
            <a:r>
              <a:rPr lang="en-US">
                <a:solidFill>
                  <a:srgbClr val="FFFFFF"/>
                </a:solidFill>
                <a:effectLst/>
              </a:rPr>
              <a:t>Consequences will depend on location of oxygen deprivation in the brain, length of unconsciousness, age, intoxication, etc.</a:t>
            </a:r>
          </a:p>
          <a:p>
            <a:pPr marL="457200" marR="0">
              <a:lnSpc>
                <a:spcPct val="90000"/>
              </a:lnSpc>
              <a:spcBef>
                <a:spcPts val="0"/>
              </a:spcBef>
              <a:spcAft>
                <a:spcPts val="600"/>
              </a:spcAft>
              <a:buClr>
                <a:schemeClr val="accent1"/>
              </a:buClr>
            </a:pPr>
            <a:r>
              <a:rPr lang="en-US">
                <a:solidFill>
                  <a:srgbClr val="FFFFFF"/>
                </a:solidFill>
                <a:effectLst/>
              </a:rPr>
              <a:t>After 50 seconds of oxygen deprivation due to continuous strangulation, victims rarely recover.  Resuscitation requires emergency medical intervention. </a:t>
            </a:r>
          </a:p>
          <a:p>
            <a:pPr marL="457200" marR="0">
              <a:lnSpc>
                <a:spcPct val="90000"/>
              </a:lnSpc>
              <a:spcBef>
                <a:spcPts val="0"/>
              </a:spcBef>
              <a:spcAft>
                <a:spcPts val="600"/>
              </a:spcAft>
              <a:buClr>
                <a:schemeClr val="accent1"/>
              </a:buClr>
            </a:pPr>
            <a:r>
              <a:rPr lang="en-US">
                <a:solidFill>
                  <a:srgbClr val="FFFFFF"/>
                </a:solidFill>
                <a:effectLst/>
              </a:rPr>
              <a:t> </a:t>
            </a:r>
          </a:p>
          <a:p>
            <a:pPr marL="0" marR="0">
              <a:lnSpc>
                <a:spcPct val="90000"/>
              </a:lnSpc>
              <a:spcBef>
                <a:spcPts val="0"/>
              </a:spcBef>
              <a:spcAft>
                <a:spcPts val="600"/>
              </a:spcAft>
              <a:buClr>
                <a:schemeClr val="accent1"/>
              </a:buClr>
            </a:pPr>
            <a:r>
              <a:rPr lang="en-US" b="1">
                <a:solidFill>
                  <a:srgbClr val="FFFFFF"/>
                </a:solidFill>
                <a:effectLst/>
              </a:rPr>
              <a:t>4 minutes (or less)</a:t>
            </a:r>
            <a:r>
              <a:rPr lang="en-US">
                <a:solidFill>
                  <a:srgbClr val="FFFFFF"/>
                </a:solidFill>
                <a:effectLst/>
              </a:rPr>
              <a:t> – brain death</a:t>
            </a:r>
          </a:p>
          <a:p>
            <a:pPr>
              <a:lnSpc>
                <a:spcPct val="90000"/>
              </a:lnSpc>
              <a:spcAft>
                <a:spcPts val="600"/>
              </a:spcAft>
              <a:buClr>
                <a:schemeClr val="accent1"/>
              </a:buClr>
            </a:pPr>
            <a:endParaRPr lang="en-US">
              <a:solidFill>
                <a:srgbClr val="FFFFFF"/>
              </a:solidFill>
            </a:endParaRPr>
          </a:p>
        </p:txBody>
      </p:sp>
    </p:spTree>
    <p:extLst>
      <p:ext uri="{BB962C8B-B14F-4D97-AF65-F5344CB8AC3E}">
        <p14:creationId xmlns:p14="http://schemas.microsoft.com/office/powerpoint/2010/main" val="3800068970"/>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B011F-32B9-EC8E-ED40-E0FADE03A8C1}"/>
              </a:ext>
            </a:extLst>
          </p:cNvPr>
          <p:cNvSpPr>
            <a:spLocks noGrp="1"/>
          </p:cNvSpPr>
          <p:nvPr>
            <p:ph type="title"/>
          </p:nvPr>
        </p:nvSpPr>
        <p:spPr>
          <a:xfrm>
            <a:off x="602233" y="59607"/>
            <a:ext cx="4143555" cy="1536580"/>
          </a:xfrm>
        </p:spPr>
        <p:txBody>
          <a:bodyPr anchor="ctr">
            <a:normAutofit/>
          </a:bodyPr>
          <a:lstStyle/>
          <a:p>
            <a:r>
              <a:rPr lang="en-US" sz="3100" dirty="0">
                <a:solidFill>
                  <a:schemeClr val="accent1"/>
                </a:solidFill>
              </a:rPr>
              <a:t>The Role of the EFC</a:t>
            </a:r>
            <a:br>
              <a:rPr lang="en-US" sz="3100" dirty="0">
                <a:solidFill>
                  <a:schemeClr val="accent1"/>
                </a:solidFill>
              </a:rPr>
            </a:br>
            <a:r>
              <a:rPr lang="en-US" sz="3100" dirty="0">
                <a:solidFill>
                  <a:schemeClr val="accent1"/>
                </a:solidFill>
              </a:rPr>
              <a:t>Counselor Advocate</a:t>
            </a:r>
          </a:p>
        </p:txBody>
      </p:sp>
      <p:pic>
        <p:nvPicPr>
          <p:cNvPr id="8" name="Content Placeholder 7" descr="Patient and counselor">
            <a:extLst>
              <a:ext uri="{FF2B5EF4-FFF2-40B4-BE49-F238E27FC236}">
                <a16:creationId xmlns:a16="http://schemas.microsoft.com/office/drawing/2014/main" id="{B1434457-D168-1EA4-78AD-4E17E8A40CFE}"/>
              </a:ext>
            </a:extLst>
          </p:cNvPr>
          <p:cNvPicPr>
            <a:picLocks noGrp="1" noChangeAspect="1"/>
          </p:cNvPicPr>
          <p:nvPr>
            <p:ph idx="1"/>
          </p:nvPr>
        </p:nvPicPr>
        <p:blipFill rotWithShape="1">
          <a:blip r:embed="rId2"/>
          <a:srcRect l="6768" r="-3" b="-3"/>
          <a:stretch/>
        </p:blipFill>
        <p:spPr>
          <a:xfrm>
            <a:off x="6278881" y="1371600"/>
            <a:ext cx="5750560" cy="3890213"/>
          </a:xfrm>
          <a:noFill/>
        </p:spPr>
      </p:pic>
      <p:sp>
        <p:nvSpPr>
          <p:cNvPr id="5" name="Slide Number Placeholder 4">
            <a:extLst>
              <a:ext uri="{FF2B5EF4-FFF2-40B4-BE49-F238E27FC236}">
                <a16:creationId xmlns:a16="http://schemas.microsoft.com/office/drawing/2014/main" id="{288DAF21-2CC5-E075-CDE6-E873DE2EAFEF}"/>
              </a:ext>
            </a:extLst>
          </p:cNvPr>
          <p:cNvSpPr>
            <a:spLocks noGrp="1"/>
          </p:cNvSpPr>
          <p:nvPr>
            <p:ph type="sldNum" sz="quarter" idx="12"/>
          </p:nvPr>
        </p:nvSpPr>
        <p:spPr/>
        <p:txBody>
          <a:bodyPr anchor="ctr">
            <a:normAutofit/>
          </a:bodyPr>
          <a:lstStyle/>
          <a:p>
            <a:pPr>
              <a:spcAft>
                <a:spcPts val="600"/>
              </a:spcAft>
            </a:pPr>
            <a:fld id="{95CBEC59-7FF9-4688-98DF-89832A0C9025}" type="slidenum">
              <a:rPr lang="en-US" smtClean="0"/>
              <a:pPr>
                <a:spcAft>
                  <a:spcPts val="600"/>
                </a:spcAft>
              </a:pPr>
              <a:t>21</a:t>
            </a:fld>
            <a:endParaRPr lang="en-US"/>
          </a:p>
        </p:txBody>
      </p:sp>
      <p:sp>
        <p:nvSpPr>
          <p:cNvPr id="6" name="Subtitle 5">
            <a:extLst>
              <a:ext uri="{FF2B5EF4-FFF2-40B4-BE49-F238E27FC236}">
                <a16:creationId xmlns:a16="http://schemas.microsoft.com/office/drawing/2014/main" id="{0C2F5185-7956-19C8-8E55-CBA8D40DDDC4}"/>
              </a:ext>
            </a:extLst>
          </p:cNvPr>
          <p:cNvSpPr>
            <a:spLocks noGrp="1"/>
          </p:cNvSpPr>
          <p:nvPr>
            <p:ph type="subTitle" idx="13"/>
          </p:nvPr>
        </p:nvSpPr>
        <p:spPr>
          <a:xfrm>
            <a:off x="1483976" y="1903525"/>
            <a:ext cx="4143555" cy="2826361"/>
          </a:xfrm>
        </p:spPr>
        <p:txBody>
          <a:bodyPr>
            <a:normAutofit/>
          </a:bodyPr>
          <a:lstStyle/>
          <a:p>
            <a:r>
              <a:rPr lang="en-US" sz="2100" dirty="0">
                <a:solidFill>
                  <a:schemeClr val="accent1"/>
                </a:solidFill>
              </a:rPr>
              <a:t>Confidential and privileged, mandated reporters</a:t>
            </a:r>
          </a:p>
          <a:p>
            <a:pPr marL="342900" indent="-342900">
              <a:buFont typeface="Courier New" panose="02070309020205020404" pitchFamily="49" charset="0"/>
              <a:buChar char="o"/>
            </a:pPr>
            <a:r>
              <a:rPr lang="en-US" sz="2100" dirty="0">
                <a:solidFill>
                  <a:schemeClr val="accent1"/>
                </a:solidFill>
              </a:rPr>
              <a:t>Believing survivors</a:t>
            </a:r>
          </a:p>
          <a:p>
            <a:pPr marL="342900" indent="-342900">
              <a:buFont typeface="Courier New" panose="02070309020205020404" pitchFamily="49" charset="0"/>
              <a:buChar char="o"/>
            </a:pPr>
            <a:r>
              <a:rPr lang="en-US" sz="2100" dirty="0">
                <a:solidFill>
                  <a:schemeClr val="accent1"/>
                </a:solidFill>
              </a:rPr>
              <a:t>Navigating systems</a:t>
            </a:r>
          </a:p>
          <a:p>
            <a:pPr marL="342900" indent="-342900">
              <a:buFont typeface="Courier New" panose="02070309020205020404" pitchFamily="49" charset="0"/>
              <a:buChar char="o"/>
            </a:pPr>
            <a:r>
              <a:rPr lang="en-US" sz="2100" dirty="0">
                <a:solidFill>
                  <a:schemeClr val="accent1"/>
                </a:solidFill>
              </a:rPr>
              <a:t>Acquiring resources</a:t>
            </a:r>
          </a:p>
          <a:p>
            <a:pPr marL="342900" indent="-342900">
              <a:buFont typeface="Courier New" panose="02070309020205020404" pitchFamily="49" charset="0"/>
              <a:buChar char="o"/>
            </a:pPr>
            <a:r>
              <a:rPr lang="en-US" sz="2100" dirty="0">
                <a:solidFill>
                  <a:schemeClr val="accent1"/>
                </a:solidFill>
              </a:rPr>
              <a:t>Supporting survivor choices</a:t>
            </a:r>
          </a:p>
          <a:p>
            <a:pPr marL="342900" indent="-342900">
              <a:buFont typeface="Courier New" panose="02070309020205020404" pitchFamily="49" charset="0"/>
              <a:buChar char="o"/>
            </a:pPr>
            <a:r>
              <a:rPr lang="en-US" sz="2100" dirty="0">
                <a:solidFill>
                  <a:schemeClr val="accent1"/>
                </a:solidFill>
              </a:rPr>
              <a:t>Trauma recovery counseling</a:t>
            </a:r>
          </a:p>
          <a:p>
            <a:endParaRPr lang="en-US" sz="2100" dirty="0"/>
          </a:p>
        </p:txBody>
      </p:sp>
    </p:spTree>
    <p:extLst>
      <p:ext uri="{BB962C8B-B14F-4D97-AF65-F5344CB8AC3E}">
        <p14:creationId xmlns:p14="http://schemas.microsoft.com/office/powerpoint/2010/main" val="1827633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195E55-F559-CAAB-FA56-D83C111F16E1}"/>
              </a:ext>
            </a:extLst>
          </p:cNvPr>
          <p:cNvSpPr>
            <a:spLocks noGrp="1"/>
          </p:cNvSpPr>
          <p:nvPr>
            <p:ph type="title"/>
          </p:nvPr>
        </p:nvSpPr>
        <p:spPr>
          <a:xfrm>
            <a:off x="1133515" y="445776"/>
            <a:ext cx="10176151" cy="1097519"/>
          </a:xfrm>
        </p:spPr>
        <p:txBody>
          <a:bodyPr vert="horz" lIns="91440" tIns="45720" rIns="91440" bIns="45720" rtlCol="0" anchor="ctr">
            <a:normAutofit/>
          </a:bodyPr>
          <a:lstStyle/>
          <a:p>
            <a:r>
              <a:rPr lang="en-US" kern="1200" dirty="0">
                <a:solidFill>
                  <a:schemeClr val="tx1"/>
                </a:solidFill>
                <a:latin typeface="+mj-lt"/>
                <a:ea typeface="+mj-ea"/>
                <a:cs typeface="+mj-cs"/>
              </a:rPr>
              <a:t>Safety Planning</a:t>
            </a:r>
          </a:p>
        </p:txBody>
      </p:sp>
      <p:sp>
        <p:nvSpPr>
          <p:cNvPr id="31" name="Rectangle 30">
            <a:extLst>
              <a:ext uri="{FF2B5EF4-FFF2-40B4-BE49-F238E27FC236}">
                <a16:creationId xmlns:a16="http://schemas.microsoft.com/office/drawing/2014/main" id="{B444D337-4D9F-40A8-BA84-C0BFA7A8A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0478D1D-B50E-41C8-8A55-36A53D449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B79B05D-F4C8-1CCF-9462-455B65BAA107}"/>
              </a:ext>
            </a:extLst>
          </p:cNvPr>
          <p:cNvSpPr>
            <a:spLocks/>
          </p:cNvSpPr>
          <p:nvPr/>
        </p:nvSpPr>
        <p:spPr>
          <a:xfrm>
            <a:off x="1133515" y="1662968"/>
            <a:ext cx="2448083" cy="375475"/>
          </a:xfrm>
          <a:prstGeom prst="rect">
            <a:avLst/>
          </a:prstGeom>
        </p:spPr>
        <p:txBody>
          <a:bodyPr/>
          <a:lstStyle/>
          <a:p>
            <a:pPr defTabSz="685800">
              <a:spcAft>
                <a:spcPts val="600"/>
              </a:spcAft>
            </a:pPr>
            <a:r>
              <a:rPr lang="en-US" sz="2000" kern="1200" dirty="0">
                <a:latin typeface="+mn-lt"/>
                <a:ea typeface="+mn-ea"/>
                <a:cs typeface="+mn-cs"/>
              </a:rPr>
              <a:t>Need to flee</a:t>
            </a:r>
            <a:endParaRPr lang="en-US" sz="2000" dirty="0"/>
          </a:p>
        </p:txBody>
      </p:sp>
      <p:sp>
        <p:nvSpPr>
          <p:cNvPr id="5" name="Slide Number Placeholder 4">
            <a:extLst>
              <a:ext uri="{FF2B5EF4-FFF2-40B4-BE49-F238E27FC236}">
                <a16:creationId xmlns:a16="http://schemas.microsoft.com/office/drawing/2014/main" id="{F27BC66B-E78F-C636-C46C-6065CD850D62}"/>
              </a:ext>
            </a:extLst>
          </p:cNvPr>
          <p:cNvSpPr>
            <a:spLocks/>
          </p:cNvSpPr>
          <p:nvPr/>
        </p:nvSpPr>
        <p:spPr>
          <a:xfrm>
            <a:off x="7989923" y="5656236"/>
            <a:ext cx="2062098" cy="274469"/>
          </a:xfrm>
          <a:prstGeom prst="rect">
            <a:avLst/>
          </a:prstGeom>
        </p:spPr>
        <p:txBody>
          <a:bodyPr/>
          <a:lstStyle/>
          <a:p>
            <a:pPr defTabSz="685800">
              <a:spcAft>
                <a:spcPts val="600"/>
              </a:spcAft>
            </a:pPr>
            <a:fld id="{95CBEC59-7FF9-4688-98DF-89832A0C9025}" type="slidenum">
              <a:rPr lang="en-US" sz="1350" kern="1200">
                <a:solidFill>
                  <a:schemeClr val="tx1"/>
                </a:solidFill>
                <a:latin typeface="+mn-lt"/>
                <a:ea typeface="+mn-ea"/>
                <a:cs typeface="+mn-cs"/>
              </a:rPr>
              <a:pPr defTabSz="685800">
                <a:spcAft>
                  <a:spcPts val="600"/>
                </a:spcAft>
              </a:pPr>
              <a:t>22</a:t>
            </a:fld>
            <a:endParaRPr lang="en-US"/>
          </a:p>
        </p:txBody>
      </p:sp>
      <p:sp>
        <p:nvSpPr>
          <p:cNvPr id="7" name="Text Placeholder 6">
            <a:extLst>
              <a:ext uri="{FF2B5EF4-FFF2-40B4-BE49-F238E27FC236}">
                <a16:creationId xmlns:a16="http://schemas.microsoft.com/office/drawing/2014/main" id="{504D7F27-2EE4-3DBF-7B6C-40999AB5769C}"/>
              </a:ext>
            </a:extLst>
          </p:cNvPr>
          <p:cNvSpPr>
            <a:spLocks/>
          </p:cNvSpPr>
          <p:nvPr/>
        </p:nvSpPr>
        <p:spPr>
          <a:xfrm>
            <a:off x="4269093" y="1671176"/>
            <a:ext cx="2448083" cy="375475"/>
          </a:xfrm>
          <a:prstGeom prst="rect">
            <a:avLst/>
          </a:prstGeom>
        </p:spPr>
        <p:txBody>
          <a:bodyPr>
            <a:normAutofit/>
          </a:bodyPr>
          <a:lstStyle/>
          <a:p>
            <a:pPr defTabSz="685800">
              <a:lnSpc>
                <a:spcPct val="90000"/>
              </a:lnSpc>
              <a:spcAft>
                <a:spcPts val="600"/>
              </a:spcAft>
            </a:pPr>
            <a:r>
              <a:rPr lang="en-US" sz="2000" kern="1200" dirty="0">
                <a:solidFill>
                  <a:schemeClr val="tx1"/>
                </a:solidFill>
                <a:latin typeface="+mn-lt"/>
                <a:ea typeface="+mn-ea"/>
                <a:cs typeface="+mn-cs"/>
              </a:rPr>
              <a:t>Returning home</a:t>
            </a:r>
            <a:endParaRPr lang="en-US" sz="2000" i="0" dirty="0"/>
          </a:p>
        </p:txBody>
      </p:sp>
      <p:sp>
        <p:nvSpPr>
          <p:cNvPr id="8" name="Text Placeholder 7">
            <a:extLst>
              <a:ext uri="{FF2B5EF4-FFF2-40B4-BE49-F238E27FC236}">
                <a16:creationId xmlns:a16="http://schemas.microsoft.com/office/drawing/2014/main" id="{154B3AB1-2AA6-1FCE-0A9D-90A037619899}"/>
              </a:ext>
            </a:extLst>
          </p:cNvPr>
          <p:cNvSpPr>
            <a:spLocks/>
          </p:cNvSpPr>
          <p:nvPr/>
        </p:nvSpPr>
        <p:spPr>
          <a:xfrm>
            <a:off x="8114586" y="1662968"/>
            <a:ext cx="2448083" cy="375475"/>
          </a:xfrm>
          <a:prstGeom prst="rect">
            <a:avLst/>
          </a:prstGeom>
        </p:spPr>
        <p:txBody>
          <a:bodyPr>
            <a:noAutofit/>
          </a:bodyPr>
          <a:lstStyle/>
          <a:p>
            <a:pPr defTabSz="685800">
              <a:spcAft>
                <a:spcPts val="600"/>
              </a:spcAft>
            </a:pPr>
            <a:r>
              <a:rPr lang="en-US" sz="2000" kern="1200" dirty="0">
                <a:latin typeface="+mn-lt"/>
                <a:ea typeface="+mn-ea"/>
                <a:cs typeface="+mn-cs"/>
              </a:rPr>
              <a:t>Perpetrator location</a:t>
            </a:r>
            <a:endParaRPr lang="en-US" sz="2000" dirty="0"/>
          </a:p>
        </p:txBody>
      </p:sp>
      <p:sp>
        <p:nvSpPr>
          <p:cNvPr id="9" name="Text Placeholder 8">
            <a:extLst>
              <a:ext uri="{FF2B5EF4-FFF2-40B4-BE49-F238E27FC236}">
                <a16:creationId xmlns:a16="http://schemas.microsoft.com/office/drawing/2014/main" id="{214F3E66-CEC2-F315-D8F2-EC33370A34F4}"/>
              </a:ext>
            </a:extLst>
          </p:cNvPr>
          <p:cNvSpPr>
            <a:spLocks/>
          </p:cNvSpPr>
          <p:nvPr/>
        </p:nvSpPr>
        <p:spPr>
          <a:xfrm>
            <a:off x="1133515" y="3766267"/>
            <a:ext cx="2448083" cy="375475"/>
          </a:xfrm>
          <a:prstGeom prst="rect">
            <a:avLst/>
          </a:prstGeom>
        </p:spPr>
        <p:txBody>
          <a:bodyPr/>
          <a:lstStyle/>
          <a:p>
            <a:pPr defTabSz="685800">
              <a:spcAft>
                <a:spcPts val="600"/>
              </a:spcAft>
            </a:pPr>
            <a:r>
              <a:rPr lang="en-US" sz="2000" kern="1200" dirty="0">
                <a:latin typeface="+mn-lt"/>
                <a:ea typeface="+mn-ea"/>
                <a:cs typeface="+mn-cs"/>
              </a:rPr>
              <a:t>Financial</a:t>
            </a:r>
            <a:endParaRPr lang="en-US" sz="2000" dirty="0"/>
          </a:p>
        </p:txBody>
      </p:sp>
      <p:sp>
        <p:nvSpPr>
          <p:cNvPr id="10" name="Text Placeholder 9">
            <a:extLst>
              <a:ext uri="{FF2B5EF4-FFF2-40B4-BE49-F238E27FC236}">
                <a16:creationId xmlns:a16="http://schemas.microsoft.com/office/drawing/2014/main" id="{6C6894D4-D701-539E-02AA-C3F75D3531A4}"/>
              </a:ext>
            </a:extLst>
          </p:cNvPr>
          <p:cNvSpPr>
            <a:spLocks/>
          </p:cNvSpPr>
          <p:nvPr/>
        </p:nvSpPr>
        <p:spPr>
          <a:xfrm>
            <a:off x="4330628" y="3822653"/>
            <a:ext cx="2448083" cy="375475"/>
          </a:xfrm>
          <a:prstGeom prst="rect">
            <a:avLst/>
          </a:prstGeom>
        </p:spPr>
        <p:txBody>
          <a:bodyPr/>
          <a:lstStyle/>
          <a:p>
            <a:pPr defTabSz="685800">
              <a:spcAft>
                <a:spcPts val="600"/>
              </a:spcAft>
            </a:pPr>
            <a:r>
              <a:rPr lang="en-US" sz="2000" kern="1200" dirty="0">
                <a:solidFill>
                  <a:schemeClr val="tx1"/>
                </a:solidFill>
                <a:latin typeface="+mn-lt"/>
                <a:ea typeface="+mn-ea"/>
                <a:cs typeface="+mn-cs"/>
              </a:rPr>
              <a:t>Children and pets</a:t>
            </a:r>
            <a:endParaRPr lang="en-US" sz="2000" dirty="0"/>
          </a:p>
        </p:txBody>
      </p:sp>
      <p:sp>
        <p:nvSpPr>
          <p:cNvPr id="11" name="Text Placeholder 10">
            <a:extLst>
              <a:ext uri="{FF2B5EF4-FFF2-40B4-BE49-F238E27FC236}">
                <a16:creationId xmlns:a16="http://schemas.microsoft.com/office/drawing/2014/main" id="{012C2EC8-202E-E061-2BB6-3B60EC33B1F5}"/>
              </a:ext>
            </a:extLst>
          </p:cNvPr>
          <p:cNvSpPr>
            <a:spLocks/>
          </p:cNvSpPr>
          <p:nvPr/>
        </p:nvSpPr>
        <p:spPr>
          <a:xfrm>
            <a:off x="8164838" y="3831577"/>
            <a:ext cx="2448083" cy="375475"/>
          </a:xfrm>
          <a:prstGeom prst="rect">
            <a:avLst/>
          </a:prstGeom>
        </p:spPr>
        <p:txBody>
          <a:bodyPr/>
          <a:lstStyle/>
          <a:p>
            <a:pPr defTabSz="685800">
              <a:spcAft>
                <a:spcPts val="600"/>
              </a:spcAft>
            </a:pPr>
            <a:r>
              <a:rPr lang="en-US" sz="2000" kern="1200" dirty="0">
                <a:solidFill>
                  <a:schemeClr val="tx1"/>
                </a:solidFill>
                <a:latin typeface="+mn-lt"/>
                <a:ea typeface="+mn-ea"/>
                <a:cs typeface="+mn-cs"/>
              </a:rPr>
              <a:t>What ifs</a:t>
            </a:r>
            <a:endParaRPr lang="en-US" sz="2000" dirty="0"/>
          </a:p>
        </p:txBody>
      </p:sp>
      <p:pic>
        <p:nvPicPr>
          <p:cNvPr id="14" name="Picture 13" descr="Birds flying in formation">
            <a:extLst>
              <a:ext uri="{FF2B5EF4-FFF2-40B4-BE49-F238E27FC236}">
                <a16:creationId xmlns:a16="http://schemas.microsoft.com/office/drawing/2014/main" id="{5B82081C-611B-4F0A-41ED-C18E02C01C05}"/>
              </a:ext>
            </a:extLst>
          </p:cNvPr>
          <p:cNvPicPr>
            <a:picLocks noChangeAspect="1"/>
          </p:cNvPicPr>
          <p:nvPr/>
        </p:nvPicPr>
        <p:blipFill>
          <a:blip r:embed="rId2"/>
          <a:stretch>
            <a:fillRect/>
          </a:stretch>
        </p:blipFill>
        <p:spPr>
          <a:xfrm>
            <a:off x="1172378" y="2161689"/>
            <a:ext cx="2177312" cy="1361269"/>
          </a:xfrm>
          <a:prstGeom prst="rect">
            <a:avLst/>
          </a:prstGeom>
        </p:spPr>
      </p:pic>
      <p:pic>
        <p:nvPicPr>
          <p:cNvPr id="16" name="Picture 15" descr="Coin purse full of credit cards">
            <a:extLst>
              <a:ext uri="{FF2B5EF4-FFF2-40B4-BE49-F238E27FC236}">
                <a16:creationId xmlns:a16="http://schemas.microsoft.com/office/drawing/2014/main" id="{89A44520-17C4-B553-4BAD-4D8FD84EE72A}"/>
              </a:ext>
            </a:extLst>
          </p:cNvPr>
          <p:cNvPicPr>
            <a:picLocks noChangeAspect="1"/>
          </p:cNvPicPr>
          <p:nvPr/>
        </p:nvPicPr>
        <p:blipFill>
          <a:blip r:embed="rId3"/>
          <a:stretch>
            <a:fillRect/>
          </a:stretch>
        </p:blipFill>
        <p:spPr>
          <a:xfrm>
            <a:off x="1172378" y="4198128"/>
            <a:ext cx="2177312" cy="1332505"/>
          </a:xfrm>
          <a:prstGeom prst="rect">
            <a:avLst/>
          </a:prstGeom>
        </p:spPr>
      </p:pic>
      <p:pic>
        <p:nvPicPr>
          <p:cNvPr id="18" name="Picture 17" descr="Key with key ring and keychain, inserted into lock">
            <a:extLst>
              <a:ext uri="{FF2B5EF4-FFF2-40B4-BE49-F238E27FC236}">
                <a16:creationId xmlns:a16="http://schemas.microsoft.com/office/drawing/2014/main" id="{89E2CE1C-E552-917D-F7D2-787293921F13}"/>
              </a:ext>
            </a:extLst>
          </p:cNvPr>
          <p:cNvPicPr>
            <a:picLocks noChangeAspect="1"/>
          </p:cNvPicPr>
          <p:nvPr/>
        </p:nvPicPr>
        <p:blipFill>
          <a:blip r:embed="rId4"/>
          <a:stretch>
            <a:fillRect/>
          </a:stretch>
        </p:blipFill>
        <p:spPr>
          <a:xfrm>
            <a:off x="4390391" y="2159252"/>
            <a:ext cx="2448083" cy="1438578"/>
          </a:xfrm>
          <a:prstGeom prst="rect">
            <a:avLst/>
          </a:prstGeom>
        </p:spPr>
      </p:pic>
      <p:pic>
        <p:nvPicPr>
          <p:cNvPr id="20" name="Picture 19" descr="Woman holding baby on bed">
            <a:extLst>
              <a:ext uri="{FF2B5EF4-FFF2-40B4-BE49-F238E27FC236}">
                <a16:creationId xmlns:a16="http://schemas.microsoft.com/office/drawing/2014/main" id="{ADEAF551-F5C8-2172-46FB-19FD35AE9D99}"/>
              </a:ext>
            </a:extLst>
          </p:cNvPr>
          <p:cNvPicPr>
            <a:picLocks noChangeAspect="1"/>
          </p:cNvPicPr>
          <p:nvPr/>
        </p:nvPicPr>
        <p:blipFill>
          <a:blip r:embed="rId5"/>
          <a:stretch>
            <a:fillRect/>
          </a:stretch>
        </p:blipFill>
        <p:spPr>
          <a:xfrm>
            <a:off x="4390391" y="4238160"/>
            <a:ext cx="2448083" cy="1292473"/>
          </a:xfrm>
          <a:prstGeom prst="rect">
            <a:avLst/>
          </a:prstGeom>
        </p:spPr>
      </p:pic>
      <p:pic>
        <p:nvPicPr>
          <p:cNvPr id="22" name="Picture 21" descr="3D art of a person">
            <a:extLst>
              <a:ext uri="{FF2B5EF4-FFF2-40B4-BE49-F238E27FC236}">
                <a16:creationId xmlns:a16="http://schemas.microsoft.com/office/drawing/2014/main" id="{DEC0886A-13FD-A861-31D3-B5066DEBF136}"/>
              </a:ext>
            </a:extLst>
          </p:cNvPr>
          <p:cNvPicPr>
            <a:picLocks noChangeAspect="1"/>
          </p:cNvPicPr>
          <p:nvPr/>
        </p:nvPicPr>
        <p:blipFill>
          <a:blip r:embed="rId6"/>
          <a:stretch>
            <a:fillRect/>
          </a:stretch>
        </p:blipFill>
        <p:spPr>
          <a:xfrm>
            <a:off x="8164839" y="2114950"/>
            <a:ext cx="2347578" cy="1482880"/>
          </a:xfrm>
          <a:prstGeom prst="rect">
            <a:avLst/>
          </a:prstGeom>
        </p:spPr>
      </p:pic>
      <p:pic>
        <p:nvPicPr>
          <p:cNvPr id="24" name="Picture 23" descr="Magnifying glass and question mark">
            <a:extLst>
              <a:ext uri="{FF2B5EF4-FFF2-40B4-BE49-F238E27FC236}">
                <a16:creationId xmlns:a16="http://schemas.microsoft.com/office/drawing/2014/main" id="{E4BB1D2F-AE5C-0B70-BE3B-DA978C0801A5}"/>
              </a:ext>
            </a:extLst>
          </p:cNvPr>
          <p:cNvPicPr>
            <a:picLocks noChangeAspect="1"/>
          </p:cNvPicPr>
          <p:nvPr/>
        </p:nvPicPr>
        <p:blipFill>
          <a:blip r:embed="rId7"/>
          <a:stretch>
            <a:fillRect/>
          </a:stretch>
        </p:blipFill>
        <p:spPr>
          <a:xfrm>
            <a:off x="8215091" y="4229849"/>
            <a:ext cx="2347578" cy="1292473"/>
          </a:xfrm>
          <a:prstGeom prst="rect">
            <a:avLst/>
          </a:prstGeom>
        </p:spPr>
      </p:pic>
    </p:spTree>
    <p:extLst>
      <p:ext uri="{BB962C8B-B14F-4D97-AF65-F5344CB8AC3E}">
        <p14:creationId xmlns:p14="http://schemas.microsoft.com/office/powerpoint/2010/main" val="2515868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32A84B-872D-639E-6F62-1FE78D16D2A3}"/>
              </a:ext>
            </a:extLst>
          </p:cNvPr>
          <p:cNvSpPr>
            <a:spLocks noGrp="1"/>
          </p:cNvSpPr>
          <p:nvPr>
            <p:ph type="title"/>
          </p:nvPr>
        </p:nvSpPr>
        <p:spPr>
          <a:xfrm>
            <a:off x="982639" y="1012536"/>
            <a:ext cx="4613300" cy="3163224"/>
          </a:xfrm>
        </p:spPr>
        <p:txBody>
          <a:bodyPr vert="horz" lIns="91440" tIns="45720" rIns="91440" bIns="45720" rtlCol="0" anchor="t">
            <a:normAutofit/>
          </a:bodyPr>
          <a:lstStyle/>
          <a:p>
            <a:r>
              <a:rPr lang="en-US" sz="4800"/>
              <a:t>Cultural Considerations</a:t>
            </a:r>
          </a:p>
        </p:txBody>
      </p:sp>
      <p:sp>
        <p:nvSpPr>
          <p:cNvPr id="19" name="Rectangle 18">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7">
            <a:extLst>
              <a:ext uri="{FF2B5EF4-FFF2-40B4-BE49-F238E27FC236}">
                <a16:creationId xmlns:a16="http://schemas.microsoft.com/office/drawing/2014/main" id="{CCB2C264-A6C8-1AA5-8F99-A2B0A6A88307}"/>
              </a:ext>
            </a:extLst>
          </p:cNvPr>
          <p:cNvPicPr>
            <a:picLocks noChangeAspect="1"/>
          </p:cNvPicPr>
          <p:nvPr/>
        </p:nvPicPr>
        <p:blipFill rotWithShape="1">
          <a:blip r:embed="rId2"/>
          <a:srcRect l="20000"/>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
        <p:nvSpPr>
          <p:cNvPr id="6" name="Slide Number Placeholder 5">
            <a:extLst>
              <a:ext uri="{FF2B5EF4-FFF2-40B4-BE49-F238E27FC236}">
                <a16:creationId xmlns:a16="http://schemas.microsoft.com/office/drawing/2014/main" id="{080B9935-86A1-A76A-F0E3-4C8408B19B7D}"/>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defRPr/>
            </a:pPr>
            <a:fld id="{95CBEC59-7FF9-4688-98DF-89832A0C9025}" type="slidenum">
              <a:rPr lang="en-US" sz="1100">
                <a:solidFill>
                  <a:srgbClr val="FFFFFF"/>
                </a:solidFill>
                <a:latin typeface="Calibri" panose="020F0502020204030204"/>
              </a:rPr>
              <a:pPr>
                <a:spcAft>
                  <a:spcPts val="600"/>
                </a:spcAft>
                <a:defRPr/>
              </a:pPr>
              <a:t>23</a:t>
            </a:fld>
            <a:endParaRPr lang="en-US" sz="1100">
              <a:solidFill>
                <a:srgbClr val="FFFFFF"/>
              </a:solidFill>
              <a:latin typeface="Calibri" panose="020F0502020204030204"/>
            </a:endParaRPr>
          </a:p>
        </p:txBody>
      </p:sp>
    </p:spTree>
    <p:extLst>
      <p:ext uri="{BB962C8B-B14F-4D97-AF65-F5344CB8AC3E}">
        <p14:creationId xmlns:p14="http://schemas.microsoft.com/office/powerpoint/2010/main" val="411540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75BCE0-C492-45D1-B14B-D698228DC08F}"/>
              </a:ext>
            </a:extLst>
          </p:cNvPr>
          <p:cNvSpPr>
            <a:spLocks noGrp="1"/>
          </p:cNvSpPr>
          <p:nvPr>
            <p:ph type="ctrTitle"/>
          </p:nvPr>
        </p:nvSpPr>
        <p:spPr>
          <a:xfrm>
            <a:off x="4162567" y="818984"/>
            <a:ext cx="6714699" cy="3178689"/>
          </a:xfrm>
        </p:spPr>
        <p:txBody>
          <a:bodyPr vert="horz" lIns="91440" tIns="45720" rIns="91440" bIns="45720" rtlCol="0" anchor="b">
            <a:normAutofit/>
          </a:bodyPr>
          <a:lstStyle/>
          <a:p>
            <a:r>
              <a:rPr lang="en-US" sz="4800" kern="1200">
                <a:solidFill>
                  <a:srgbClr val="FFFFFF"/>
                </a:solidFill>
                <a:latin typeface="+mj-lt"/>
                <a:ea typeface="+mj-ea"/>
                <a:cs typeface="+mj-cs"/>
              </a:rPr>
              <a:t>THANK YOU!</a:t>
            </a:r>
          </a:p>
        </p:txBody>
      </p:sp>
      <p:sp>
        <p:nvSpPr>
          <p:cNvPr id="102" name="Rectangle 10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3AE5DFF3-C875-D733-82E1-55B89F09D7CA}"/>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defRPr/>
            </a:pPr>
            <a:fld id="{95CBEC59-7FF9-4688-98DF-89832A0C9025}" type="slidenum">
              <a:rPr lang="en-US" sz="1100">
                <a:solidFill>
                  <a:srgbClr val="FFFFFF"/>
                </a:solidFill>
              </a:rPr>
              <a:pPr>
                <a:spcAft>
                  <a:spcPts val="600"/>
                </a:spcAft>
                <a:defRPr/>
              </a:pPr>
              <a:t>24</a:t>
            </a:fld>
            <a:endParaRPr lang="en-US" sz="1100">
              <a:solidFill>
                <a:srgbClr val="FFFFFF"/>
              </a:solidFill>
            </a:endParaRPr>
          </a:p>
        </p:txBody>
      </p:sp>
    </p:spTree>
    <p:extLst>
      <p:ext uri="{BB962C8B-B14F-4D97-AF65-F5344CB8AC3E}">
        <p14:creationId xmlns:p14="http://schemas.microsoft.com/office/powerpoint/2010/main" val="36301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DD3268-7126-7221-0BBC-3D688C23A0A1}"/>
              </a:ext>
            </a:extLst>
          </p:cNvPr>
          <p:cNvSpPr>
            <a:spLocks noGrp="1"/>
          </p:cNvSpPr>
          <p:nvPr>
            <p:ph type="title"/>
          </p:nvPr>
        </p:nvSpPr>
        <p:spPr>
          <a:xfrm>
            <a:off x="838200" y="1412488"/>
            <a:ext cx="2899189" cy="4363844"/>
          </a:xfrm>
        </p:spPr>
        <p:txBody>
          <a:bodyPr anchor="t">
            <a:normAutofit/>
          </a:bodyPr>
          <a:lstStyle/>
          <a:p>
            <a:r>
              <a:rPr lang="en-US" sz="4000">
                <a:solidFill>
                  <a:srgbClr val="FFFFFF"/>
                </a:solidFill>
              </a:rPr>
              <a:t>Domestic Violence Includes:</a:t>
            </a:r>
          </a:p>
        </p:txBody>
      </p:sp>
      <p:sp>
        <p:nvSpPr>
          <p:cNvPr id="3" name="Content Placeholder 2">
            <a:extLst>
              <a:ext uri="{FF2B5EF4-FFF2-40B4-BE49-F238E27FC236}">
                <a16:creationId xmlns:a16="http://schemas.microsoft.com/office/drawing/2014/main" id="{B0FAC961-D4BC-A4DF-D66A-B19255F6C54E}"/>
              </a:ext>
            </a:extLst>
          </p:cNvPr>
          <p:cNvSpPr>
            <a:spLocks noGrp="1"/>
          </p:cNvSpPr>
          <p:nvPr>
            <p:ph sz="half" idx="1"/>
          </p:nvPr>
        </p:nvSpPr>
        <p:spPr>
          <a:xfrm>
            <a:off x="4380856" y="979171"/>
            <a:ext cx="3427283" cy="5878829"/>
          </a:xfrm>
        </p:spPr>
        <p:txBody>
          <a:bodyPr>
            <a:normAutofit/>
          </a:bodyPr>
          <a:lstStyle/>
          <a:p>
            <a:pPr marL="342900" marR="0" lvl="0" indent="-342900">
              <a:spcBef>
                <a:spcPts val="0"/>
              </a:spcBef>
              <a:spcAft>
                <a:spcPts val="800"/>
              </a:spcAft>
              <a:buSzPts val="1000"/>
              <a:buFont typeface="Symbol" panose="05050102010706020507" pitchFamily="18" charset="2"/>
              <a:buChar char=""/>
              <a:tabLst>
                <a:tab pos="457200" algn="l"/>
              </a:tabLst>
            </a:pPr>
            <a:r>
              <a:rPr lang="en-US" sz="1200" kern="0" dirty="0">
                <a:effectLst/>
                <a:latin typeface="Open Sans" panose="020B0606030504020204" pitchFamily="34" charset="0"/>
                <a:ea typeface="Times New Roman" panose="02020603050405020304" pitchFamily="18" charset="0"/>
                <a:cs typeface="Times New Roman" panose="02020603050405020304" pitchFamily="18" charset="0"/>
              </a:rPr>
              <a:t>Telling the victim that they can never do anything right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1200" kern="0" dirty="0">
                <a:effectLst/>
                <a:latin typeface="Open Sans" panose="020B0606030504020204" pitchFamily="34" charset="0"/>
                <a:ea typeface="Times New Roman" panose="02020603050405020304" pitchFamily="18" charset="0"/>
                <a:cs typeface="Times New Roman" panose="02020603050405020304" pitchFamily="18" charset="0"/>
              </a:rPr>
              <a:t>Showing jealousy of the victim’s family and friends and time spent away</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1200" kern="0" dirty="0">
                <a:effectLst/>
                <a:latin typeface="Open Sans" panose="020B0606030504020204" pitchFamily="34" charset="0"/>
                <a:ea typeface="Times New Roman" panose="02020603050405020304" pitchFamily="18" charset="0"/>
                <a:cs typeface="Times New Roman" panose="02020603050405020304" pitchFamily="18" charset="0"/>
              </a:rPr>
              <a:t>Accusing the victim of cheating</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1200" kern="0" dirty="0">
                <a:effectLst/>
                <a:latin typeface="Open Sans" panose="020B0606030504020204" pitchFamily="34" charset="0"/>
                <a:ea typeface="Times New Roman" panose="02020603050405020304" pitchFamily="18" charset="0"/>
                <a:cs typeface="Times New Roman" panose="02020603050405020304" pitchFamily="18" charset="0"/>
              </a:rPr>
              <a:t>Keeping or discouraging the victim from seeing friends or family members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1200" kern="0" dirty="0">
                <a:effectLst/>
                <a:latin typeface="Open Sans" panose="020B0606030504020204" pitchFamily="34" charset="0"/>
                <a:ea typeface="Times New Roman" panose="02020603050405020304" pitchFamily="18" charset="0"/>
                <a:cs typeface="Times New Roman" panose="02020603050405020304" pitchFamily="18" charset="0"/>
              </a:rPr>
              <a:t>Embarrassing or shaming the victim with put-downs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1200" kern="0" dirty="0">
                <a:effectLst/>
                <a:latin typeface="Open Sans" panose="020B0606030504020204" pitchFamily="34" charset="0"/>
                <a:ea typeface="Times New Roman" panose="02020603050405020304" pitchFamily="18" charset="0"/>
                <a:cs typeface="Times New Roman" panose="02020603050405020304" pitchFamily="18" charset="0"/>
              </a:rPr>
              <a:t>Controlling every penny spent in the household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1200" kern="0" dirty="0">
                <a:effectLst/>
                <a:latin typeface="Open Sans" panose="020B0606030504020204" pitchFamily="34" charset="0"/>
                <a:ea typeface="Times New Roman" panose="02020603050405020304" pitchFamily="18" charset="0"/>
                <a:cs typeface="Times New Roman" panose="02020603050405020304" pitchFamily="18" charset="0"/>
              </a:rPr>
              <a:t>Taking the victim’s money or refusing to give them money for expenses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1200" kern="0" dirty="0">
                <a:effectLst/>
                <a:latin typeface="Open Sans" panose="020B0606030504020204" pitchFamily="34" charset="0"/>
                <a:ea typeface="Times New Roman" panose="02020603050405020304" pitchFamily="18" charset="0"/>
                <a:cs typeface="Times New Roman" panose="02020603050405020304" pitchFamily="18" charset="0"/>
              </a:rPr>
              <a:t>Looking at or acting in ways that scare the person they are abusing</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1200" kern="0" dirty="0">
                <a:effectLst/>
                <a:latin typeface="Open Sans" panose="020B0606030504020204" pitchFamily="34" charset="0"/>
                <a:ea typeface="Times New Roman" panose="02020603050405020304" pitchFamily="18" charset="0"/>
                <a:cs typeface="Times New Roman" panose="02020603050405020304" pitchFamily="18" charset="0"/>
              </a:rPr>
              <a:t>Controlling who the victim sees, where they go, or what they do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1200" kern="0" dirty="0">
                <a:effectLst/>
                <a:latin typeface="Open Sans" panose="020B0606030504020204" pitchFamily="34" charset="0"/>
                <a:ea typeface="Times New Roman" panose="02020603050405020304" pitchFamily="18" charset="0"/>
                <a:cs typeface="Times New Roman" panose="02020603050405020304" pitchFamily="18" charset="0"/>
              </a:rPr>
              <a:t>Dictating how the victim dresses, wears their hair, etc.</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1200" kern="0" dirty="0">
                <a:effectLst/>
                <a:latin typeface="Open Sans" panose="020B0606030504020204" pitchFamily="34" charset="0"/>
                <a:ea typeface="Times New Roman" panose="02020603050405020304" pitchFamily="18" charset="0"/>
                <a:cs typeface="Times New Roman" panose="02020603050405020304" pitchFamily="18" charset="0"/>
              </a:rPr>
              <a:t>Stalking the victim or monitoring their victim’s every move (in person or also via the internet and/or other devices such as GPS tracking or the victim’s phone)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dirty="0"/>
          </a:p>
        </p:txBody>
      </p:sp>
      <p:cxnSp>
        <p:nvCxnSpPr>
          <p:cNvPr id="45" name="Straight Connector 44">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1B7F8C1-F41C-82AB-E456-AFBC1D164945}"/>
              </a:ext>
            </a:extLst>
          </p:cNvPr>
          <p:cNvSpPr>
            <a:spLocks noGrp="1"/>
          </p:cNvSpPr>
          <p:nvPr>
            <p:ph sz="half" idx="2"/>
          </p:nvPr>
        </p:nvSpPr>
        <p:spPr>
          <a:xfrm>
            <a:off x="8363114" y="979171"/>
            <a:ext cx="3197701" cy="5878829"/>
          </a:xfrm>
        </p:spPr>
        <p:txBody>
          <a:bodyPr>
            <a:normAutofit/>
          </a:bodyPr>
          <a:lstStyle/>
          <a:p>
            <a:pPr marL="342900" marR="0" lvl="0" indent="-342900">
              <a:spcBef>
                <a:spcPts val="0"/>
              </a:spcBef>
              <a:spcAft>
                <a:spcPts val="800"/>
              </a:spcAft>
              <a:buSzPts val="1000"/>
              <a:buFont typeface="Symbol" panose="05050102010706020507" pitchFamily="18" charset="2"/>
              <a:buChar char=""/>
              <a:tabLst>
                <a:tab pos="457200" algn="l"/>
              </a:tabLst>
            </a:pPr>
            <a:r>
              <a:rPr lang="en-US" sz="1200" kern="0" dirty="0">
                <a:effectLst/>
                <a:latin typeface="Open Sans" panose="020B0606030504020204" pitchFamily="34" charset="0"/>
                <a:ea typeface="Times New Roman" panose="02020603050405020304" pitchFamily="18" charset="0"/>
                <a:cs typeface="Times New Roman" panose="02020603050405020304" pitchFamily="18" charset="0"/>
              </a:rPr>
              <a:t>Preventing the victim from making their own decisions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1200" kern="0" dirty="0">
                <a:effectLst/>
                <a:latin typeface="Open Sans" panose="020B0606030504020204" pitchFamily="34" charset="0"/>
                <a:ea typeface="Times New Roman" panose="02020603050405020304" pitchFamily="18" charset="0"/>
                <a:cs typeface="Times New Roman" panose="02020603050405020304" pitchFamily="18" charset="0"/>
              </a:rPr>
              <a:t>Telling the victim that they are a bad parent or threatening to hurt, kill, or take away their children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1200" kern="0" dirty="0">
                <a:effectLst/>
                <a:latin typeface="Open Sans" panose="020B0606030504020204" pitchFamily="34" charset="0"/>
                <a:ea typeface="Times New Roman" panose="02020603050405020304" pitchFamily="18" charset="0"/>
                <a:cs typeface="Times New Roman" panose="02020603050405020304" pitchFamily="18" charset="0"/>
              </a:rPr>
              <a:t>Threatening to hurt or kill the victim’s friends, loved ones, or pets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1200" kern="0" dirty="0">
                <a:effectLst/>
                <a:latin typeface="Open Sans" panose="020B0606030504020204" pitchFamily="34" charset="0"/>
                <a:ea typeface="Times New Roman" panose="02020603050405020304" pitchFamily="18" charset="0"/>
                <a:cs typeface="Times New Roman" panose="02020603050405020304" pitchFamily="18" charset="0"/>
              </a:rPr>
              <a:t>Intimidating the victim with guns, knives, or other weapons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1200" kern="0" dirty="0">
                <a:effectLst/>
                <a:latin typeface="Open Sans" panose="020B0606030504020204" pitchFamily="34" charset="0"/>
                <a:ea typeface="Times New Roman" panose="02020603050405020304" pitchFamily="18" charset="0"/>
                <a:cs typeface="Times New Roman" panose="02020603050405020304" pitchFamily="18" charset="0"/>
              </a:rPr>
              <a:t>Pressuring the victim to have sex when they don’t want to or to do things sexually that they are not comfortable with</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1200" kern="0" dirty="0">
                <a:effectLst/>
                <a:latin typeface="Open Sans" panose="020B0606030504020204" pitchFamily="34" charset="0"/>
                <a:ea typeface="Times New Roman" panose="02020603050405020304" pitchFamily="18" charset="0"/>
                <a:cs typeface="Times New Roman" panose="02020603050405020304" pitchFamily="18" charset="0"/>
              </a:rPr>
              <a:t>Forcing sex with others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1200" kern="0" dirty="0">
                <a:effectLst/>
                <a:latin typeface="Open Sans" panose="020B0606030504020204" pitchFamily="34" charset="0"/>
                <a:ea typeface="Times New Roman" panose="02020603050405020304" pitchFamily="18" charset="0"/>
                <a:cs typeface="Times New Roman" panose="02020603050405020304" pitchFamily="18" charset="0"/>
              </a:rPr>
              <a:t>Refusing to use protection when having sex or sabotaging birth control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1200" kern="0" dirty="0">
                <a:effectLst/>
                <a:latin typeface="Open Sans" panose="020B0606030504020204" pitchFamily="34" charset="0"/>
                <a:ea typeface="Times New Roman" panose="02020603050405020304" pitchFamily="18" charset="0"/>
                <a:cs typeface="Times New Roman" panose="02020603050405020304" pitchFamily="18" charset="0"/>
              </a:rPr>
              <a:t>Pressuring or forcing the victim to use drugs or alcohol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1200" kern="0" dirty="0">
                <a:effectLst/>
                <a:latin typeface="Open Sans" panose="020B0606030504020204" pitchFamily="34" charset="0"/>
                <a:ea typeface="Times New Roman" panose="02020603050405020304" pitchFamily="18" charset="0"/>
                <a:cs typeface="Times New Roman" panose="02020603050405020304" pitchFamily="18" charset="0"/>
              </a:rPr>
              <a:t>Preventing the victim from working or attending school, harassing the victim at either, keeping their victim up all night so they perform badly at their job or in school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SzPts val="1000"/>
              <a:buFont typeface="Symbol" panose="05050102010706020507" pitchFamily="18" charset="2"/>
              <a:buChar char=""/>
              <a:tabLst>
                <a:tab pos="457200" algn="l"/>
              </a:tabLst>
            </a:pPr>
            <a:r>
              <a:rPr lang="en-US" sz="1200" kern="0" dirty="0">
                <a:effectLst/>
                <a:latin typeface="Open Sans" panose="020B0606030504020204" pitchFamily="34" charset="0"/>
                <a:ea typeface="Times New Roman" panose="02020603050405020304" pitchFamily="18" charset="0"/>
                <a:cs typeface="Times New Roman" panose="02020603050405020304" pitchFamily="18" charset="0"/>
              </a:rPr>
              <a:t>Destroying the victim’s property</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dirty="0"/>
          </a:p>
        </p:txBody>
      </p:sp>
      <p:sp>
        <p:nvSpPr>
          <p:cNvPr id="5" name="Slide Number Placeholder 4">
            <a:extLst>
              <a:ext uri="{FF2B5EF4-FFF2-40B4-BE49-F238E27FC236}">
                <a16:creationId xmlns:a16="http://schemas.microsoft.com/office/drawing/2014/main" id="{452E404B-45CB-52FB-707D-5410611286B8}"/>
              </a:ext>
            </a:extLst>
          </p:cNvPr>
          <p:cNvSpPr>
            <a:spLocks noGrp="1"/>
          </p:cNvSpPr>
          <p:nvPr>
            <p:ph type="sldNum" sz="quarter" idx="12"/>
          </p:nvPr>
        </p:nvSpPr>
        <p:spPr>
          <a:xfrm>
            <a:off x="9202366" y="6356350"/>
            <a:ext cx="2151434" cy="365125"/>
          </a:xfrm>
        </p:spPr>
        <p:txBody>
          <a:bodyPr>
            <a:normAutofit/>
          </a:bodyPr>
          <a:lstStyle/>
          <a:p>
            <a:pPr>
              <a:spcAft>
                <a:spcPts val="600"/>
              </a:spcAft>
            </a:pPr>
            <a:fld id="{95CBEC59-7FF9-4688-98DF-89832A0C9025}" type="slidenum">
              <a:rPr lang="en-US"/>
              <a:pPr>
                <a:spcAft>
                  <a:spcPts val="600"/>
                </a:spcAft>
              </a:pPr>
              <a:t>3</a:t>
            </a:fld>
            <a:endParaRPr lang="en-US"/>
          </a:p>
        </p:txBody>
      </p:sp>
    </p:spTree>
    <p:extLst>
      <p:ext uri="{BB962C8B-B14F-4D97-AF65-F5344CB8AC3E}">
        <p14:creationId xmlns:p14="http://schemas.microsoft.com/office/powerpoint/2010/main" val="3940349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34" name="Rectangle 103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27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94FC77-776C-D6BF-EADB-29B325F1BDA0}"/>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Cycle of Abuse</a:t>
            </a:r>
          </a:p>
        </p:txBody>
      </p:sp>
      <p:pic>
        <p:nvPicPr>
          <p:cNvPr id="1026" name="Picture 2">
            <a:extLst>
              <a:ext uri="{FF2B5EF4-FFF2-40B4-BE49-F238E27FC236}">
                <a16:creationId xmlns:a16="http://schemas.microsoft.com/office/drawing/2014/main" id="{4243A4E0-6D8B-52BF-B6B7-70A1EC0FE799}"/>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0520" b="10520"/>
          <a:stretch>
            <a:fillRect/>
          </a:stretch>
        </p:blipFill>
        <p:spPr bwMode="auto">
          <a:xfrm>
            <a:off x="4510242" y="961812"/>
            <a:ext cx="6244915" cy="493098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BFAFA1A-769F-7BBC-87DD-522F3A2FE05D}"/>
              </a:ext>
            </a:extLst>
          </p:cNvPr>
          <p:cNvSpPr>
            <a:spLocks noGrp="1"/>
          </p:cNvSpPr>
          <p:nvPr>
            <p:ph type="sldNum" sz="quarter" idx="12"/>
          </p:nvPr>
        </p:nvSpPr>
        <p:spPr>
          <a:xfrm>
            <a:off x="11310257" y="6356350"/>
            <a:ext cx="560009" cy="365125"/>
          </a:xfrm>
        </p:spPr>
        <p:txBody>
          <a:bodyPr vert="horz" lIns="91440" tIns="45720" rIns="91440" bIns="45720" rtlCol="0" anchor="ctr">
            <a:normAutofit/>
          </a:bodyPr>
          <a:lstStyle/>
          <a:p>
            <a:pPr>
              <a:spcAft>
                <a:spcPts val="600"/>
              </a:spcAft>
            </a:pPr>
            <a:fld id="{95CBEC59-7FF9-4688-98DF-89832A0C9025}" type="slidenum">
              <a:rPr lang="en-US">
                <a:solidFill>
                  <a:srgbClr val="898989"/>
                </a:solidFill>
              </a:rPr>
              <a:pPr>
                <a:spcAft>
                  <a:spcPts val="600"/>
                </a:spcAft>
              </a:pPr>
              <a:t>4</a:t>
            </a:fld>
            <a:endParaRPr lang="en-US">
              <a:solidFill>
                <a:srgbClr val="898989"/>
              </a:solidFill>
            </a:endParaRPr>
          </a:p>
        </p:txBody>
      </p:sp>
      <p:sp>
        <p:nvSpPr>
          <p:cNvPr id="6" name="Picture Placeholder 2">
            <a:extLst>
              <a:ext uri="{FF2B5EF4-FFF2-40B4-BE49-F238E27FC236}">
                <a16:creationId xmlns:a16="http://schemas.microsoft.com/office/drawing/2014/main" id="{15CA22F8-514D-C881-D9CB-239D88DF51E1}"/>
              </a:ext>
            </a:extLst>
          </p:cNvPr>
          <p:cNvSpPr txBox="1">
            <a:spLocks/>
          </p:cNvSpPr>
          <p:nvPr/>
        </p:nvSpPr>
        <p:spPr>
          <a:xfrm>
            <a:off x="5180012" y="992187"/>
            <a:ext cx="6172200" cy="48736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715046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Balanced stones on a pebble beach during sunset">
            <a:extLst>
              <a:ext uri="{FF2B5EF4-FFF2-40B4-BE49-F238E27FC236}">
                <a16:creationId xmlns:a16="http://schemas.microsoft.com/office/drawing/2014/main" id="{FBD91FA4-F5F4-A0EF-5FA4-AA3E8ECAA1CE}"/>
              </a:ext>
            </a:extLst>
          </p:cNvPr>
          <p:cNvPicPr>
            <a:picLocks noChangeAspect="1"/>
          </p:cNvPicPr>
          <p:nvPr/>
        </p:nvPicPr>
        <p:blipFill rotWithShape="1">
          <a:blip r:embed="rId2"/>
          <a:srcRect t="15730"/>
          <a:stretch/>
        </p:blipFill>
        <p:spPr>
          <a:xfrm>
            <a:off x="20" y="10"/>
            <a:ext cx="12191979" cy="6857989"/>
          </a:xfrm>
          <a:prstGeom prst="rect">
            <a:avLst/>
          </a:prstGeom>
          <a:noFill/>
        </p:spPr>
      </p:pic>
      <p:sp useBgFill="1">
        <p:nvSpPr>
          <p:cNvPr id="37" name="Freeform: Shape 36">
            <a:extLst>
              <a:ext uri="{FF2B5EF4-FFF2-40B4-BE49-F238E27FC236}">
                <a16:creationId xmlns:a16="http://schemas.microsoft.com/office/drawing/2014/main" id="{1BF4DD63-CE83-4A2A-994E-8598C22E6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9" y="1498601"/>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a:xfrm>
            <a:off x="8737600" y="466933"/>
            <a:ext cx="2635250" cy="707886"/>
          </a:xfrm>
        </p:spPr>
        <p:txBody>
          <a:bodyPr>
            <a:normAutofit/>
          </a:bodyPr>
          <a:lstStyle/>
          <a:p>
            <a:pPr>
              <a:lnSpc>
                <a:spcPct val="90000"/>
              </a:lnSpc>
              <a:spcAft>
                <a:spcPts val="600"/>
              </a:spcAft>
            </a:pPr>
            <a:fld id="{95CBEC59-7FF9-4688-98DF-89832A0C9025}" type="slidenum">
              <a:rPr lang="en-US" sz="4400">
                <a:solidFill>
                  <a:srgbClr val="FFFFFF"/>
                </a:solidFill>
              </a:rPr>
              <a:pPr>
                <a:lnSpc>
                  <a:spcPct val="90000"/>
                </a:lnSpc>
                <a:spcAft>
                  <a:spcPts val="600"/>
                </a:spcAft>
              </a:pPr>
              <a:t>5</a:t>
            </a:fld>
            <a:endParaRPr lang="en-US" sz="4400">
              <a:solidFill>
                <a:srgbClr val="FFFFFF"/>
              </a:solidFill>
            </a:endParaRPr>
          </a:p>
        </p:txBody>
      </p:sp>
      <p:sp>
        <p:nvSpPr>
          <p:cNvPr id="18" name="Text Placeholder 6">
            <a:extLst>
              <a:ext uri="{FF2B5EF4-FFF2-40B4-BE49-F238E27FC236}">
                <a16:creationId xmlns:a16="http://schemas.microsoft.com/office/drawing/2014/main" id="{92CEF589-CAD8-0191-7793-17A59D6DD82E}"/>
              </a:ext>
            </a:extLst>
          </p:cNvPr>
          <p:cNvSpPr>
            <a:spLocks noGrp="1"/>
          </p:cNvSpPr>
          <p:nvPr>
            <p:ph idx="1"/>
          </p:nvPr>
        </p:nvSpPr>
        <p:spPr>
          <a:xfrm>
            <a:off x="1287463" y="2926800"/>
            <a:ext cx="4391024" cy="2291086"/>
          </a:xfrm>
        </p:spPr>
        <p:txBody>
          <a:bodyPr>
            <a:normAutofit/>
          </a:bodyPr>
          <a:lstStyle/>
          <a:p>
            <a:r>
              <a:rPr lang="en-US" sz="2400">
                <a:solidFill>
                  <a:schemeClr val="bg1">
                    <a:alpha val="80000"/>
                  </a:schemeClr>
                </a:solidFill>
              </a:rPr>
              <a:t>Trauma Destabilizes Victims and their Families</a:t>
            </a:r>
          </a:p>
        </p:txBody>
      </p:sp>
      <p:sp>
        <p:nvSpPr>
          <p:cNvPr id="39" name="Freeform: Shape 38">
            <a:extLst>
              <a:ext uri="{FF2B5EF4-FFF2-40B4-BE49-F238E27FC236}">
                <a16:creationId xmlns:a16="http://schemas.microsoft.com/office/drawing/2014/main" id="{127393A7-D6DA-410B-8699-AA56B57B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8EC44C88-69E3-42EE-86E8-9B45F712B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20497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09B69-500D-6B6C-2A2F-91EFDC50BB0F}"/>
              </a:ext>
            </a:extLst>
          </p:cNvPr>
          <p:cNvSpPr>
            <a:spLocks noGrp="1"/>
          </p:cNvSpPr>
          <p:nvPr>
            <p:ph type="title"/>
          </p:nvPr>
        </p:nvSpPr>
        <p:spPr/>
        <p:txBody>
          <a:bodyPr>
            <a:normAutofit/>
          </a:bodyPr>
          <a:lstStyle/>
          <a:p>
            <a:pPr algn="ctr"/>
            <a:r>
              <a:rPr lang="en-US" sz="4000" dirty="0"/>
              <a:t>Everyone Knows Someone</a:t>
            </a:r>
          </a:p>
        </p:txBody>
      </p:sp>
      <p:sp>
        <p:nvSpPr>
          <p:cNvPr id="3" name="Text Placeholder 2">
            <a:extLst>
              <a:ext uri="{FF2B5EF4-FFF2-40B4-BE49-F238E27FC236}">
                <a16:creationId xmlns:a16="http://schemas.microsoft.com/office/drawing/2014/main" id="{A3C98963-B8B1-6884-A1D4-605BE97371D7}"/>
              </a:ext>
            </a:extLst>
          </p:cNvPr>
          <p:cNvSpPr>
            <a:spLocks noGrp="1"/>
          </p:cNvSpPr>
          <p:nvPr>
            <p:ph type="body" idx="1"/>
          </p:nvPr>
        </p:nvSpPr>
        <p:spPr/>
        <p:txBody>
          <a:bodyPr/>
          <a:lstStyle/>
          <a:p>
            <a:r>
              <a:rPr lang="en-US" sz="3600" dirty="0"/>
              <a:t>1 in 4 women</a:t>
            </a:r>
          </a:p>
        </p:txBody>
      </p:sp>
      <p:sp>
        <p:nvSpPr>
          <p:cNvPr id="5" name="Text Placeholder 4">
            <a:extLst>
              <a:ext uri="{FF2B5EF4-FFF2-40B4-BE49-F238E27FC236}">
                <a16:creationId xmlns:a16="http://schemas.microsoft.com/office/drawing/2014/main" id="{F7C4B810-D825-1FC8-B723-87A95A4EA4F0}"/>
              </a:ext>
            </a:extLst>
          </p:cNvPr>
          <p:cNvSpPr>
            <a:spLocks noGrp="1"/>
          </p:cNvSpPr>
          <p:nvPr>
            <p:ph type="body" sz="quarter" idx="3"/>
          </p:nvPr>
        </p:nvSpPr>
        <p:spPr/>
        <p:txBody>
          <a:bodyPr/>
          <a:lstStyle/>
          <a:p>
            <a:r>
              <a:rPr lang="en-US" sz="3600" dirty="0"/>
              <a:t>1 in 6 men</a:t>
            </a:r>
          </a:p>
        </p:txBody>
      </p:sp>
      <p:pic>
        <p:nvPicPr>
          <p:cNvPr id="17" name="Content Placeholder 16" descr="Bald man with beard">
            <a:extLst>
              <a:ext uri="{FF2B5EF4-FFF2-40B4-BE49-F238E27FC236}">
                <a16:creationId xmlns:a16="http://schemas.microsoft.com/office/drawing/2014/main" id="{9B3F4B4F-0179-65CA-8012-7F030EC8FEA9}"/>
              </a:ext>
            </a:extLst>
          </p:cNvPr>
          <p:cNvPicPr>
            <a:picLocks noGrp="1" noChangeAspect="1"/>
          </p:cNvPicPr>
          <p:nvPr>
            <p:ph sz="quarter" idx="4"/>
          </p:nvPr>
        </p:nvPicPr>
        <p:blipFill>
          <a:blip r:embed="rId2"/>
          <a:stretch>
            <a:fillRect/>
          </a:stretch>
        </p:blipFill>
        <p:spPr>
          <a:xfrm>
            <a:off x="6563360" y="2925763"/>
            <a:ext cx="4651930" cy="2935287"/>
          </a:xfrm>
        </p:spPr>
      </p:pic>
      <p:sp>
        <p:nvSpPr>
          <p:cNvPr id="9" name="Slide Number Placeholder 8">
            <a:extLst>
              <a:ext uri="{FF2B5EF4-FFF2-40B4-BE49-F238E27FC236}">
                <a16:creationId xmlns:a16="http://schemas.microsoft.com/office/drawing/2014/main" id="{42DDC870-817C-0BD2-4EA7-7C9F4336565A}"/>
              </a:ext>
            </a:extLst>
          </p:cNvPr>
          <p:cNvSpPr>
            <a:spLocks noGrp="1"/>
          </p:cNvSpPr>
          <p:nvPr>
            <p:ph type="sldNum" sz="quarter" idx="12"/>
          </p:nvPr>
        </p:nvSpPr>
        <p:spPr/>
        <p:txBody>
          <a:bodyPr/>
          <a:lstStyle/>
          <a:p>
            <a:fld id="{3A98EE3D-8CD1-4C3F-BD1C-C98C9596463C}" type="slidenum">
              <a:rPr lang="en-US" smtClean="0"/>
              <a:t>6</a:t>
            </a:fld>
            <a:endParaRPr lang="en-US" dirty="0"/>
          </a:p>
        </p:txBody>
      </p:sp>
      <p:pic>
        <p:nvPicPr>
          <p:cNvPr id="21" name="Content Placeholder 20" descr="Woman standing on a beach">
            <a:extLst>
              <a:ext uri="{FF2B5EF4-FFF2-40B4-BE49-F238E27FC236}">
                <a16:creationId xmlns:a16="http://schemas.microsoft.com/office/drawing/2014/main" id="{DE387ED4-9C03-DF3F-ECA8-C9915B537EE9}"/>
              </a:ext>
            </a:extLst>
          </p:cNvPr>
          <p:cNvPicPr>
            <a:picLocks noGrp="1" noChangeAspect="1"/>
          </p:cNvPicPr>
          <p:nvPr>
            <p:ph sz="half" idx="2"/>
          </p:nvPr>
        </p:nvPicPr>
        <p:blipFill>
          <a:blip r:embed="rId3"/>
          <a:stretch>
            <a:fillRect/>
          </a:stretch>
        </p:blipFill>
        <p:spPr>
          <a:xfrm>
            <a:off x="581191" y="2925763"/>
            <a:ext cx="4798449" cy="2935287"/>
          </a:xfrm>
        </p:spPr>
      </p:pic>
    </p:spTree>
    <p:extLst>
      <p:ext uri="{BB962C8B-B14F-4D97-AF65-F5344CB8AC3E}">
        <p14:creationId xmlns:p14="http://schemas.microsoft.com/office/powerpoint/2010/main" val="16078671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777FA6FE-4683-CEFE-3EA6-AAAA59CF1074}"/>
              </a:ext>
            </a:extLst>
          </p:cNvPr>
          <p:cNvSpPr>
            <a:spLocks noGrp="1"/>
          </p:cNvSpPr>
          <p:nvPr>
            <p:ph type="body" idx="1"/>
          </p:nvPr>
        </p:nvSpPr>
        <p:spPr>
          <a:xfrm>
            <a:off x="370114" y="2272009"/>
            <a:ext cx="5725887" cy="823912"/>
          </a:xfrm>
        </p:spPr>
        <p:txBody>
          <a:bodyPr>
            <a:normAutofit fontScale="92500" lnSpcReduction="10000"/>
          </a:bodyPr>
          <a:lstStyle/>
          <a:p>
            <a:r>
              <a:rPr lang="en-US" dirty="0">
                <a:solidFill>
                  <a:schemeClr val="tx2"/>
                </a:solidFill>
              </a:rPr>
              <a:t>Trauma Response:</a:t>
            </a:r>
          </a:p>
          <a:p>
            <a:r>
              <a:rPr lang="en-US" dirty="0">
                <a:solidFill>
                  <a:schemeClr val="tx2"/>
                </a:solidFill>
              </a:rPr>
              <a:t>Stress hormones/bonding hormones</a:t>
            </a:r>
          </a:p>
        </p:txBody>
      </p:sp>
      <p:sp>
        <p:nvSpPr>
          <p:cNvPr id="2" name="Title 1">
            <a:extLst>
              <a:ext uri="{FF2B5EF4-FFF2-40B4-BE49-F238E27FC236}">
                <a16:creationId xmlns:a16="http://schemas.microsoft.com/office/drawing/2014/main" id="{E04071DD-D1ED-4494-BAB0-E44D84460558}"/>
              </a:ext>
            </a:extLst>
          </p:cNvPr>
          <p:cNvSpPr>
            <a:spLocks noGrp="1"/>
          </p:cNvSpPr>
          <p:nvPr>
            <p:ph type="title"/>
          </p:nvPr>
        </p:nvSpPr>
        <p:spPr/>
        <p:txBody>
          <a:bodyPr anchor="ctr">
            <a:normAutofit/>
          </a:bodyPr>
          <a:lstStyle/>
          <a:p>
            <a:r>
              <a:rPr lang="en-US" dirty="0">
                <a:solidFill>
                  <a:schemeClr val="tx2"/>
                </a:solidFill>
              </a:rPr>
              <a:t>Neurobiology of Trauma</a:t>
            </a:r>
          </a:p>
        </p:txBody>
      </p:sp>
      <p:sp>
        <p:nvSpPr>
          <p:cNvPr id="3" name="Text Placeholder 2">
            <a:extLst>
              <a:ext uri="{FF2B5EF4-FFF2-40B4-BE49-F238E27FC236}">
                <a16:creationId xmlns:a16="http://schemas.microsoft.com/office/drawing/2014/main" id="{FFD046CD-889C-4A2E-8DC3-BED5C7901EA2}"/>
              </a:ext>
            </a:extLst>
          </p:cNvPr>
          <p:cNvSpPr>
            <a:spLocks noGrp="1"/>
          </p:cNvSpPr>
          <p:nvPr>
            <p:ph type="body" sz="quarter" idx="3"/>
          </p:nvPr>
        </p:nvSpPr>
        <p:spPr>
          <a:xfrm>
            <a:off x="7144385" y="505116"/>
            <a:ext cx="4783083" cy="1766893"/>
          </a:xfrm>
        </p:spPr>
        <p:txBody>
          <a:bodyPr anchor="b">
            <a:normAutofit lnSpcReduction="10000"/>
          </a:bodyPr>
          <a:lstStyle/>
          <a:p>
            <a:r>
              <a:rPr lang="en-US" sz="3600" dirty="0"/>
              <a:t>Survival Brain </a:t>
            </a:r>
          </a:p>
          <a:p>
            <a:r>
              <a:rPr lang="en-US" sz="3600" dirty="0"/>
              <a:t>vs. </a:t>
            </a:r>
          </a:p>
          <a:p>
            <a:r>
              <a:rPr lang="en-US" sz="3600" dirty="0"/>
              <a:t>Thinking Brain</a:t>
            </a:r>
          </a:p>
        </p:txBody>
      </p:sp>
      <p:sp>
        <p:nvSpPr>
          <p:cNvPr id="4" name="Content Placeholder 3">
            <a:extLst>
              <a:ext uri="{FF2B5EF4-FFF2-40B4-BE49-F238E27FC236}">
                <a16:creationId xmlns:a16="http://schemas.microsoft.com/office/drawing/2014/main" id="{7D8E0C3E-549F-4B12-BC1D-70D49FDEE3EB}"/>
              </a:ext>
            </a:extLst>
          </p:cNvPr>
          <p:cNvSpPr>
            <a:spLocks noGrp="1"/>
          </p:cNvSpPr>
          <p:nvPr>
            <p:ph sz="half" idx="17"/>
          </p:nvPr>
        </p:nvSpPr>
        <p:spPr>
          <a:xfrm>
            <a:off x="370114" y="3386142"/>
            <a:ext cx="5716473" cy="2773258"/>
          </a:xfrm>
        </p:spPr>
        <p:txBody>
          <a:bodyPr>
            <a:normAutofit fontScale="92500" lnSpcReduction="10000"/>
          </a:bodyPr>
          <a:lstStyle/>
          <a:p>
            <a:pPr marL="0" indent="0"/>
            <a:r>
              <a:rPr lang="en-US" sz="2400" dirty="0"/>
              <a:t> Fight, Flight, Freeze, Fawn</a:t>
            </a:r>
          </a:p>
          <a:p>
            <a:pPr marL="0" indent="0"/>
            <a:r>
              <a:rPr lang="en-US" sz="2400" dirty="0"/>
              <a:t> Emotional dysregulation</a:t>
            </a:r>
          </a:p>
          <a:p>
            <a:pPr marL="0" indent="0"/>
            <a:r>
              <a:rPr lang="en-US" sz="2400" dirty="0"/>
              <a:t> Confusion, difficulty concentrating</a:t>
            </a:r>
          </a:p>
          <a:p>
            <a:r>
              <a:rPr lang="en-US" sz="2400" dirty="0"/>
              <a:t>Disrupted memories</a:t>
            </a:r>
          </a:p>
          <a:p>
            <a:r>
              <a:rPr lang="en-US" sz="2400" dirty="0"/>
              <a:t>Physical symptoms and injuries</a:t>
            </a:r>
          </a:p>
          <a:p>
            <a:r>
              <a:rPr lang="en-US" sz="2400" dirty="0"/>
              <a:t>Nightmares and flashbacks</a:t>
            </a:r>
          </a:p>
          <a:p>
            <a:r>
              <a:rPr lang="en-US" sz="2400" dirty="0"/>
              <a:t>Shame and self-doubt</a:t>
            </a:r>
          </a:p>
          <a:p>
            <a:endParaRPr lang="en-US" dirty="0"/>
          </a:p>
        </p:txBody>
      </p:sp>
      <p:pic>
        <p:nvPicPr>
          <p:cNvPr id="7" name="Content Placeholder 6">
            <a:extLst>
              <a:ext uri="{FF2B5EF4-FFF2-40B4-BE49-F238E27FC236}">
                <a16:creationId xmlns:a16="http://schemas.microsoft.com/office/drawing/2014/main" id="{255E61C8-3518-C33E-BC50-BA6DAE457429}"/>
              </a:ext>
            </a:extLst>
          </p:cNvPr>
          <p:cNvPicPr>
            <a:picLocks noGrp="1" noChangeAspect="1"/>
          </p:cNvPicPr>
          <p:nvPr>
            <p:ph sz="half" idx="18"/>
          </p:nvPr>
        </p:nvPicPr>
        <p:blipFill>
          <a:blip r:embed="rId2"/>
          <a:stretch>
            <a:fillRect/>
          </a:stretch>
        </p:blipFill>
        <p:spPr>
          <a:xfrm>
            <a:off x="6400800" y="2683965"/>
            <a:ext cx="5526668" cy="2911292"/>
          </a:xfrm>
          <a:prstGeom prst="rect">
            <a:avLst/>
          </a:prstGeom>
          <a:noFill/>
        </p:spPr>
      </p:pic>
    </p:spTree>
    <p:extLst>
      <p:ext uri="{BB962C8B-B14F-4D97-AF65-F5344CB8AC3E}">
        <p14:creationId xmlns:p14="http://schemas.microsoft.com/office/powerpoint/2010/main" val="2637958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B6BE-CAB8-78AD-0271-47AE61A85A74}"/>
              </a:ext>
            </a:extLst>
          </p:cNvPr>
          <p:cNvSpPr>
            <a:spLocks noGrp="1"/>
          </p:cNvSpPr>
          <p:nvPr>
            <p:ph type="title"/>
          </p:nvPr>
        </p:nvSpPr>
        <p:spPr/>
        <p:txBody>
          <a:bodyPr>
            <a:normAutofit/>
          </a:bodyPr>
          <a:lstStyle/>
          <a:p>
            <a:pPr algn="ctr"/>
            <a:r>
              <a:rPr lang="en-US" sz="3600" dirty="0"/>
              <a:t>The Aftermath of Trauma</a:t>
            </a:r>
          </a:p>
        </p:txBody>
      </p:sp>
      <p:sp>
        <p:nvSpPr>
          <p:cNvPr id="4" name="Content Placeholder 3">
            <a:extLst>
              <a:ext uri="{FF2B5EF4-FFF2-40B4-BE49-F238E27FC236}">
                <a16:creationId xmlns:a16="http://schemas.microsoft.com/office/drawing/2014/main" id="{EB9FDF2C-B6E3-22BF-97A0-673460BF316D}"/>
              </a:ext>
            </a:extLst>
          </p:cNvPr>
          <p:cNvSpPr>
            <a:spLocks noGrp="1"/>
          </p:cNvSpPr>
          <p:nvPr>
            <p:ph sz="half" idx="2"/>
          </p:nvPr>
        </p:nvSpPr>
        <p:spPr>
          <a:xfrm>
            <a:off x="581194" y="1875099"/>
            <a:ext cx="5194766" cy="4548815"/>
          </a:xfrm>
        </p:spPr>
        <p:txBody>
          <a:bodyPr>
            <a:normAutofit fontScale="92500"/>
          </a:bodyPr>
          <a:lstStyle/>
          <a:p>
            <a:r>
              <a:rPr lang="en-US" sz="2400" dirty="0"/>
              <a:t>Confusion, memory loss</a:t>
            </a:r>
          </a:p>
          <a:p>
            <a:r>
              <a:rPr lang="en-US" sz="2400" dirty="0"/>
              <a:t>Intrusive images, partial memories</a:t>
            </a:r>
          </a:p>
          <a:p>
            <a:r>
              <a:rPr lang="en-US" sz="2400" dirty="0"/>
              <a:t>Shame and self-doubt</a:t>
            </a:r>
          </a:p>
          <a:p>
            <a:r>
              <a:rPr lang="en-US" sz="2400" dirty="0"/>
              <a:t>Insomnia, nightmares, flashbacks</a:t>
            </a:r>
          </a:p>
          <a:p>
            <a:r>
              <a:rPr lang="en-US" sz="2400" dirty="0"/>
              <a:t>Pain from injuries, systemic pain, migraines</a:t>
            </a:r>
          </a:p>
          <a:p>
            <a:r>
              <a:rPr lang="en-US" sz="2400" dirty="0"/>
              <a:t>Anxiety, fear, hypervigilance, dissociation</a:t>
            </a:r>
          </a:p>
          <a:p>
            <a:r>
              <a:rPr lang="en-US" sz="2400" dirty="0"/>
              <a:t>Emotional dysregulation (bursts of sadness, anger, laughter)</a:t>
            </a:r>
          </a:p>
          <a:p>
            <a:r>
              <a:rPr lang="en-US" sz="2400" dirty="0"/>
              <a:t>Minimization, denial</a:t>
            </a:r>
          </a:p>
          <a:p>
            <a:endParaRPr lang="en-US" dirty="0"/>
          </a:p>
        </p:txBody>
      </p:sp>
      <p:pic>
        <p:nvPicPr>
          <p:cNvPr id="11" name="Content Placeholder 10" descr="Person holding hands over face">
            <a:extLst>
              <a:ext uri="{FF2B5EF4-FFF2-40B4-BE49-F238E27FC236}">
                <a16:creationId xmlns:a16="http://schemas.microsoft.com/office/drawing/2014/main" id="{4881FF94-ED6B-79C3-BDE9-6B04623EBCDF}"/>
              </a:ext>
            </a:extLst>
          </p:cNvPr>
          <p:cNvPicPr>
            <a:picLocks noGrp="1" noChangeAspect="1"/>
          </p:cNvPicPr>
          <p:nvPr>
            <p:ph sz="quarter" idx="4"/>
          </p:nvPr>
        </p:nvPicPr>
        <p:blipFill>
          <a:blip r:embed="rId2"/>
          <a:stretch>
            <a:fillRect/>
          </a:stretch>
        </p:blipFill>
        <p:spPr>
          <a:xfrm>
            <a:off x="6416675" y="2133600"/>
            <a:ext cx="5194300" cy="3595158"/>
          </a:xfrm>
        </p:spPr>
      </p:pic>
      <p:sp>
        <p:nvSpPr>
          <p:cNvPr id="9" name="Slide Number Placeholder 8">
            <a:extLst>
              <a:ext uri="{FF2B5EF4-FFF2-40B4-BE49-F238E27FC236}">
                <a16:creationId xmlns:a16="http://schemas.microsoft.com/office/drawing/2014/main" id="{448AB4E2-C756-7DE5-50BB-607D018F2EB5}"/>
              </a:ext>
            </a:extLst>
          </p:cNvPr>
          <p:cNvSpPr>
            <a:spLocks noGrp="1"/>
          </p:cNvSpPr>
          <p:nvPr>
            <p:ph type="sldNum" sz="quarter" idx="12"/>
          </p:nvPr>
        </p:nvSpPr>
        <p:spPr/>
        <p:txBody>
          <a:bodyPr/>
          <a:lstStyle/>
          <a:p>
            <a:fld id="{3A98EE3D-8CD1-4C3F-BD1C-C98C9596463C}" type="slidenum">
              <a:rPr lang="en-US" smtClean="0"/>
              <a:t>8</a:t>
            </a:fld>
            <a:endParaRPr lang="en-US" dirty="0"/>
          </a:p>
        </p:txBody>
      </p:sp>
    </p:spTree>
    <p:extLst>
      <p:ext uri="{BB962C8B-B14F-4D97-AF65-F5344CB8AC3E}">
        <p14:creationId xmlns:p14="http://schemas.microsoft.com/office/powerpoint/2010/main" val="37458564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several hands with palms facing down pointing towards center, overlapping">
            <a:extLst>
              <a:ext uri="{FF2B5EF4-FFF2-40B4-BE49-F238E27FC236}">
                <a16:creationId xmlns:a16="http://schemas.microsoft.com/office/drawing/2014/main" id="{85C1969F-4BCF-3F39-F685-064AA6417013}"/>
              </a:ext>
            </a:extLst>
          </p:cNvPr>
          <p:cNvPicPr>
            <a:picLocks noChangeAspect="1"/>
          </p:cNvPicPr>
          <p:nvPr/>
        </p:nvPicPr>
        <p:blipFill rotWithShape="1">
          <a:blip r:embed="rId2"/>
          <a:srcRect t="30732" b="30525"/>
          <a:stretch/>
        </p:blipFill>
        <p:spPr>
          <a:xfrm>
            <a:off x="20" y="10"/>
            <a:ext cx="12191979" cy="425114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noFill/>
        </p:spPr>
      </p:pic>
      <p:sp>
        <p:nvSpPr>
          <p:cNvPr id="2" name="Title 1">
            <a:extLst>
              <a:ext uri="{FF2B5EF4-FFF2-40B4-BE49-F238E27FC236}">
                <a16:creationId xmlns:a16="http://schemas.microsoft.com/office/drawing/2014/main" id="{F4A5950A-F236-4AE1-B402-E9CC3F82CCB7}"/>
              </a:ext>
            </a:extLst>
          </p:cNvPr>
          <p:cNvSpPr>
            <a:spLocks noGrp="1"/>
          </p:cNvSpPr>
          <p:nvPr>
            <p:ph type="ctrTitle"/>
          </p:nvPr>
        </p:nvSpPr>
        <p:spPr/>
        <p:txBody>
          <a:bodyPr anchor="b">
            <a:normAutofit/>
          </a:bodyPr>
          <a:lstStyle/>
          <a:p>
            <a:r>
              <a:rPr lang="en-US" dirty="0">
                <a:solidFill>
                  <a:schemeClr val="accent1"/>
                </a:solidFill>
              </a:rPr>
              <a:t>Survivor Stories</a:t>
            </a:r>
          </a:p>
        </p:txBody>
      </p:sp>
      <p:sp>
        <p:nvSpPr>
          <p:cNvPr id="4" name="Slide Number Placeholder 3">
            <a:extLst>
              <a:ext uri="{FF2B5EF4-FFF2-40B4-BE49-F238E27FC236}">
                <a16:creationId xmlns:a16="http://schemas.microsoft.com/office/drawing/2014/main" id="{DAFF36DD-94F6-49D4-8CCC-8C8BD062C04E}"/>
              </a:ext>
            </a:extLst>
          </p:cNvPr>
          <p:cNvSpPr>
            <a:spLocks noGrp="1"/>
          </p:cNvSpPr>
          <p:nvPr>
            <p:ph type="sldNum" sz="quarter" idx="12"/>
          </p:nvPr>
        </p:nvSpPr>
        <p:spPr/>
        <p:txBody>
          <a:bodyPr anchor="ctr">
            <a:normAutofit/>
          </a:bodyPr>
          <a:lstStyle/>
          <a:p>
            <a:pPr>
              <a:spcAft>
                <a:spcPts val="600"/>
              </a:spcAft>
            </a:pPr>
            <a:fld id="{95CBEC59-7FF9-4688-98DF-89832A0C9025}" type="slidenum">
              <a:rPr lang="en-US" smtClean="0"/>
              <a:pPr>
                <a:spcAft>
                  <a:spcPts val="600"/>
                </a:spcAft>
              </a:pPr>
              <a:t>9</a:t>
            </a:fld>
            <a:endParaRPr lang="en-US"/>
          </a:p>
        </p:txBody>
      </p:sp>
    </p:spTree>
    <p:extLst>
      <p:ext uri="{BB962C8B-B14F-4D97-AF65-F5344CB8AC3E}">
        <p14:creationId xmlns:p14="http://schemas.microsoft.com/office/powerpoint/2010/main" val="3324330166"/>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ndVTI">
  <a:themeElements>
    <a:clrScheme name="Custom 10">
      <a:dk1>
        <a:sysClr val="windowText" lastClr="000000"/>
      </a:dk1>
      <a:lt1>
        <a:sysClr val="window" lastClr="FFFFFF"/>
      </a:lt1>
      <a:dk2>
        <a:srgbClr val="3D3D3D"/>
      </a:dk2>
      <a:lt2>
        <a:srgbClr val="EBEBEB"/>
      </a:lt2>
      <a:accent1>
        <a:srgbClr val="ED8428"/>
      </a:accent1>
      <a:accent2>
        <a:srgbClr val="E6C46D"/>
      </a:accent2>
      <a:accent3>
        <a:srgbClr val="465359"/>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_Win32_JB_SL_v2.potx" id="{1C1B9226-0BCF-4F11-8C9C-4780CC1ABB3B}" vid="{6B91BC45-CF1E-4756-9009-7BE00F9B25C3}"/>
    </a:ext>
  </a:extLst>
</a:theme>
</file>

<file path=ppt/theme/theme3.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82a61ed-d96f-4927-b1c9-a1100f3ba3e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FE18FFA338EC34F94F0878BE6F8CFBB" ma:contentTypeVersion="5" ma:contentTypeDescription="Create a new document." ma:contentTypeScope="" ma:versionID="f1b3b408593c04677f3b6fbcb522e020">
  <xsd:schema xmlns:xsd="http://www.w3.org/2001/XMLSchema" xmlns:xs="http://www.w3.org/2001/XMLSchema" xmlns:p="http://schemas.microsoft.com/office/2006/metadata/properties" xmlns:ns3="282a61ed-d96f-4927-b1c9-a1100f3ba3e7" targetNamespace="http://schemas.microsoft.com/office/2006/metadata/properties" ma:root="true" ma:fieldsID="f90161bc122b84c54baf100c17ca498d" ns3:_="">
    <xsd:import namespace="282a61ed-d96f-4927-b1c9-a1100f3ba3e7"/>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2a61ed-d96f-4927-b1c9-a1100f3ba3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_activity" ma:index="11" nillable="true" ma:displayName="_activity" ma:hidden="true" ma:internalName="_activity">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D08CD0-82A3-4566-9B63-BB91B2D89764}">
  <ds:schemaRefs>
    <ds:schemaRef ds:uri="http://schemas.microsoft.com/office/infopath/2007/PartnerControls"/>
    <ds:schemaRef ds:uri="http://purl.org/dc/elements/1.1/"/>
    <ds:schemaRef ds:uri="http://purl.org/dc/terms/"/>
    <ds:schemaRef ds:uri="http://schemas.microsoft.com/office/2006/metadata/properties"/>
    <ds:schemaRef ds:uri="http://schemas.microsoft.com/office/2006/documentManagement/types"/>
    <ds:schemaRef ds:uri="http://purl.org/dc/dcmitype/"/>
    <ds:schemaRef ds:uri="http://schemas.openxmlformats.org/package/2006/metadata/core-properties"/>
    <ds:schemaRef ds:uri="282a61ed-d96f-4927-b1c9-a1100f3ba3e7"/>
    <ds:schemaRef ds:uri="http://www.w3.org/XML/1998/namespace"/>
  </ds:schemaRefs>
</ds:datastoreItem>
</file>

<file path=customXml/itemProps2.xml><?xml version="1.0" encoding="utf-8"?>
<ds:datastoreItem xmlns:ds="http://schemas.openxmlformats.org/officeDocument/2006/customXml" ds:itemID="{F979E8A1-055A-4751-97E9-E6B1F9E21214}">
  <ds:schemaRefs>
    <ds:schemaRef ds:uri="http://schemas.microsoft.com/sharepoint/v3/contenttype/forms"/>
  </ds:schemaRefs>
</ds:datastoreItem>
</file>

<file path=customXml/itemProps3.xml><?xml version="1.0" encoding="utf-8"?>
<ds:datastoreItem xmlns:ds="http://schemas.openxmlformats.org/officeDocument/2006/customXml" ds:itemID="{A5C8586D-477D-4691-A60D-2A10F19283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2a61ed-d96f-4927-b1c9-a1100f3ba3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{C347ABAE-622A-47C6-80C8-53113B4F7859}tf89338750_win32</Template>
  <TotalTime>861</TotalTime>
  <Words>1257</Words>
  <Application>Microsoft Office PowerPoint</Application>
  <PresentationFormat>Widescreen</PresentationFormat>
  <Paragraphs>164</Paragraphs>
  <Slides>24</Slides>
  <Notes>3</Notes>
  <HiddenSlides>0</HiddenSlides>
  <MMClips>0</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Office Theme</vt:lpstr>
      <vt:lpstr>DividendVTI</vt:lpstr>
      <vt:lpstr>Integral</vt:lpstr>
      <vt:lpstr>Elizabeth Freeman Center   Serving Survivors of  Domestic and Sexual Violence  </vt:lpstr>
      <vt:lpstr>DV Overview</vt:lpstr>
      <vt:lpstr>Domestic Violence Includes:</vt:lpstr>
      <vt:lpstr>Cycle of Abuse</vt:lpstr>
      <vt:lpstr>PowerPoint Presentation</vt:lpstr>
      <vt:lpstr>Everyone Knows Someone</vt:lpstr>
      <vt:lpstr>Neurobiology of Trauma</vt:lpstr>
      <vt:lpstr>The Aftermath of Trauma</vt:lpstr>
      <vt:lpstr>Survivor Stories</vt:lpstr>
      <vt:lpstr>Survivor Outcomes</vt:lpstr>
      <vt:lpstr>Perpetrator Outcomes</vt:lpstr>
      <vt:lpstr>How we Work with Survivors at EFC</vt:lpstr>
      <vt:lpstr>Danger Assessment and</vt:lpstr>
      <vt:lpstr>The Danger Assessment</vt:lpstr>
      <vt:lpstr>Strangulation </vt:lpstr>
      <vt:lpstr>Strangulation and  Officer-Involved Shooting</vt:lpstr>
      <vt:lpstr>Signs and Symptoms of strangulation may appear mild; they may become fatal within hours.</vt:lpstr>
      <vt:lpstr>Symptoms of strangulation </vt:lpstr>
      <vt:lpstr>Signs of strangulation</vt:lpstr>
      <vt:lpstr>PowerPoint Presentation</vt:lpstr>
      <vt:lpstr>The Role of the EFC Counselor Advocate</vt:lpstr>
      <vt:lpstr>Safety Planning</vt:lpstr>
      <vt:lpstr>Cultural Considerations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Galaxy</dc:title>
  <dc:creator>Lisa P</dc:creator>
  <cp:lastModifiedBy>Lisa P</cp:lastModifiedBy>
  <cp:revision>9</cp:revision>
  <dcterms:created xsi:type="dcterms:W3CDTF">2024-01-17T13:51:50Z</dcterms:created>
  <dcterms:modified xsi:type="dcterms:W3CDTF">2024-03-29T17:08:17Z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0x0101008FE18FFA338EC34F94F0878BE6F8CFBB</vt:lpwstr>
  </property>
  <property fmtid="{D5CDD505-2E9C-101B-9397-08002B2CF9AE}" pid="3" name="MediaServiceImageTags">
    <vt:lpwstr/>
  </property>
</Properties>
</file>